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1507" r:id="rId2"/>
    <p:sldId id="1506" r:id="rId3"/>
    <p:sldId id="1229" r:id="rId4"/>
    <p:sldId id="1178" r:id="rId5"/>
    <p:sldId id="1332" r:id="rId6"/>
    <p:sldId id="1483" r:id="rId7"/>
    <p:sldId id="1484" r:id="rId8"/>
    <p:sldId id="1324" r:id="rId9"/>
    <p:sldId id="1475" r:id="rId10"/>
    <p:sldId id="1248" r:id="rId11"/>
    <p:sldId id="1313" r:id="rId12"/>
    <p:sldId id="1330" r:id="rId13"/>
    <p:sldId id="1487" r:id="rId14"/>
    <p:sldId id="1489" r:id="rId15"/>
    <p:sldId id="1491" r:id="rId16"/>
    <p:sldId id="1490" r:id="rId17"/>
    <p:sldId id="1378" r:id="rId18"/>
    <p:sldId id="1504" r:id="rId19"/>
    <p:sldId id="1277" r:id="rId20"/>
    <p:sldId id="1493" r:id="rId21"/>
    <p:sldId id="1264" r:id="rId22"/>
    <p:sldId id="1497" r:id="rId23"/>
    <p:sldId id="1495" r:id="rId24"/>
    <p:sldId id="1496" r:id="rId25"/>
    <p:sldId id="1498" r:id="rId26"/>
    <p:sldId id="1503" r:id="rId27"/>
    <p:sldId id="1468" r:id="rId28"/>
    <p:sldId id="1502" r:id="rId29"/>
    <p:sldId id="1505" r:id="rId30"/>
  </p:sldIdLst>
  <p:sldSz cx="24377650" cy="13716000"/>
  <p:notesSz cx="6858000" cy="91440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9232E"/>
    <a:srgbClr val="445469"/>
    <a:srgbClr val="FBB62B"/>
    <a:srgbClr val="364D65"/>
    <a:srgbClr val="2F2F2F"/>
    <a:srgbClr val="FBC81F"/>
    <a:srgbClr val="2C4054"/>
    <a:srgbClr val="FADF35"/>
    <a:srgbClr val="666666"/>
    <a:srgbClr val="B78B02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99" autoAdjust="0"/>
    <p:restoredTop sz="99409" autoAdjust="0"/>
  </p:normalViewPr>
  <p:slideViewPr>
    <p:cSldViewPr snapToGrid="0" snapToObjects="1">
      <p:cViewPr>
        <p:scale>
          <a:sx n="30" d="100"/>
          <a:sy n="30" d="100"/>
        </p:scale>
        <p:origin x="-1266" y="-642"/>
      </p:cViewPr>
      <p:guideLst>
        <p:guide orient="horz" pos="4320"/>
        <p:guide pos="767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" d="100"/>
        <a:sy n="20" d="100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Pt>
            <c:idx val="1"/>
            <c:spPr>
              <a:solidFill>
                <a:schemeClr val="accent2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5A-4924-9755-6D3855876D1A}"/>
              </c:ext>
            </c:extLst>
          </c:dPt>
          <c:dPt>
            <c:idx val="2"/>
            <c:spPr>
              <a:solidFill>
                <a:schemeClr val="accent3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5A-4924-9755-6D3855876D1A}"/>
              </c:ext>
            </c:extLst>
          </c:dPt>
          <c:dPt>
            <c:idx val="3"/>
            <c:spPr>
              <a:solidFill>
                <a:schemeClr val="accent4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5A-4924-9755-6D3855876D1A}"/>
              </c:ext>
            </c:extLst>
          </c:dPt>
          <c:dPt>
            <c:idx val="4"/>
            <c:extLst xmlns:c16r2="http://schemas.microsoft.com/office/drawing/2015/06/chart">
              <c:ext xmlns:c16="http://schemas.microsoft.com/office/drawing/2014/chart" uri="{C3380CC4-5D6E-409C-BE32-E72D297353CC}">
                <c16:uniqueId val="{00000007-705A-4924-9755-6D3855876D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bg1"/>
                    </a:solidFill>
                    <a:latin typeface="Lato" charset="0"/>
                    <a:ea typeface="Lato" charset="0"/>
                    <a:cs typeface="Lato" charset="0"/>
                  </a:defRPr>
                </a:pPr>
                <a:endParaRPr lang="en-US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  <c:pt idx="4">
                  <c:v>Category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3</c:v>
                </c:pt>
                <c:pt idx="2">
                  <c:v>4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705A-4924-9755-6D3855876D1A}"/>
            </c:ext>
          </c:extLst>
        </c:ser>
        <c:dLbls/>
        <c:gapWidth val="121"/>
        <c:overlap val="-27"/>
        <c:axId val="125684736"/>
        <c:axId val="125690624"/>
      </c:barChart>
      <c:catAx>
        <c:axId val="125684736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25690624"/>
        <c:crosses val="autoZero"/>
        <c:auto val="1"/>
        <c:lblAlgn val="ctr"/>
        <c:lblOffset val="100"/>
      </c:catAx>
      <c:valAx>
        <c:axId val="12569062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12568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>
          <a:latin typeface="Lato" charset="0"/>
          <a:ea typeface="Lato" charset="0"/>
          <a:cs typeface="Lato" charset="0"/>
        </a:defRPr>
      </a:pPr>
      <a:endParaRPr lang="en-US"/>
    </a:p>
  </c:txPr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Lato Light"/>
              </a:defRPr>
            </a:lvl1pPr>
          </a:lstStyle>
          <a:p>
            <a:fld id="{EFC10EE1-B198-C942-8235-326C972CBB30}" type="datetimeFigureOut">
              <a:rPr lang="en-US" smtClean="0"/>
              <a:pPr/>
              <a:t>8/30/2017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Lato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Lato Light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1pPr>
    <a:lvl2pPr marL="914217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2pPr>
    <a:lvl3pPr marL="1828434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3pPr>
    <a:lvl4pPr marL="2742651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4pPr>
    <a:lvl5pPr marL="3656868" algn="l" defTabSz="914217" rtl="0" eaLnBrk="1" latinLnBrk="0" hangingPunct="1">
      <a:defRPr sz="2400" kern="1200">
        <a:solidFill>
          <a:schemeClr val="tx1"/>
        </a:solidFill>
        <a:latin typeface="Lato Light"/>
        <a:ea typeface="+mn-ea"/>
        <a:cs typeface="+mn-cs"/>
      </a:defRPr>
    </a:lvl5pPr>
    <a:lvl6pPr marL="4571086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91421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306338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65677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3774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0521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19908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2790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2836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953109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24185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15900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43797723"/>
      </p:ext>
    </p:extLst>
  </p:cSld>
  <p:clrMapOvr>
    <a:masterClrMapping/>
  </p:clrMapOvr>
  <p:transition spd="slow" advClick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us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7695961"/>
      </p:ext>
    </p:extLst>
  </p:cSld>
  <p:clrMapOvr>
    <a:masterClrMapping/>
  </p:clrMapOvr>
  <p:transition spd="slow" advClick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vi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8675648" cy="13716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8915432"/>
      </p:ext>
    </p:extLst>
  </p:cSld>
  <p:clrMapOvr>
    <a:masterClrMapping/>
  </p:clrMapOvr>
  <p:transition spd="slow" advClick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072889" y="1449173"/>
            <a:ext cx="7076660" cy="1041620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22822152"/>
      </p:ext>
    </p:extLst>
  </p:cSld>
  <p:clrMapOvr>
    <a:masterClrMapping/>
  </p:clrMapOvr>
  <p:transition spd="slow" advClick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adership sk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3945706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33897864"/>
      </p:ext>
    </p:extLst>
  </p:cSld>
  <p:clrMapOvr>
    <a:masterClrMapping/>
  </p:clrMapOvr>
  <p:transition spd="slow" advClick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Helium_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/>
          <p:cNvSpPr>
            <a:spLocks noGrp="1"/>
          </p:cNvSpPr>
          <p:nvPr>
            <p:ph type="pic" sz="quarter" idx="14"/>
          </p:nvPr>
        </p:nvSpPr>
        <p:spPr>
          <a:xfrm>
            <a:off x="13467525" y="44604"/>
            <a:ext cx="11088796" cy="13491341"/>
          </a:xfrm>
          <a:custGeom>
            <a:avLst/>
            <a:gdLst>
              <a:gd name="connsiteX0" fmla="*/ 490691 w 11088796"/>
              <a:gd name="connsiteY0" fmla="*/ 11756903 h 13491341"/>
              <a:gd name="connsiteX1" fmla="*/ 733817 w 11088796"/>
              <a:gd name="connsiteY1" fmla="*/ 11837830 h 13491341"/>
              <a:gd name="connsiteX2" fmla="*/ 1808437 w 11088796"/>
              <a:gd name="connsiteY2" fmla="*/ 12656501 h 13491341"/>
              <a:gd name="connsiteX3" fmla="*/ 1856663 w 11088796"/>
              <a:gd name="connsiteY3" fmla="*/ 13306044 h 13491341"/>
              <a:gd name="connsiteX4" fmla="*/ 1236430 w 11088796"/>
              <a:gd name="connsiteY4" fmla="*/ 13407341 h 13491341"/>
              <a:gd name="connsiteX5" fmla="*/ 161810 w 11088796"/>
              <a:gd name="connsiteY5" fmla="*/ 12588671 h 13491341"/>
              <a:gd name="connsiteX6" fmla="*/ 97910 w 11088796"/>
              <a:gd name="connsiteY6" fmla="*/ 11966183 h 13491341"/>
              <a:gd name="connsiteX7" fmla="*/ 490691 w 11088796"/>
              <a:gd name="connsiteY7" fmla="*/ 11756903 h 13491341"/>
              <a:gd name="connsiteX8" fmla="*/ 1287637 w 11088796"/>
              <a:gd name="connsiteY8" fmla="*/ 10710803 h 13491341"/>
              <a:gd name="connsiteX9" fmla="*/ 1523741 w 11088796"/>
              <a:gd name="connsiteY9" fmla="*/ 10800947 h 13491341"/>
              <a:gd name="connsiteX10" fmla="*/ 2598361 w 11088796"/>
              <a:gd name="connsiteY10" fmla="*/ 11619618 h 13491341"/>
              <a:gd name="connsiteX11" fmla="*/ 2667707 w 11088796"/>
              <a:gd name="connsiteY11" fmla="*/ 12241437 h 13491341"/>
              <a:gd name="connsiteX12" fmla="*/ 2049794 w 11088796"/>
              <a:gd name="connsiteY12" fmla="*/ 12339687 h 13491341"/>
              <a:gd name="connsiteX13" fmla="*/ 975175 w 11088796"/>
              <a:gd name="connsiteY13" fmla="*/ 11521017 h 13491341"/>
              <a:gd name="connsiteX14" fmla="*/ 908953 w 11088796"/>
              <a:gd name="connsiteY14" fmla="*/ 10901578 h 13491341"/>
              <a:gd name="connsiteX15" fmla="*/ 1287637 w 11088796"/>
              <a:gd name="connsiteY15" fmla="*/ 10710803 h 13491341"/>
              <a:gd name="connsiteX16" fmla="*/ 1721569 w 11088796"/>
              <a:gd name="connsiteY16" fmla="*/ 9334566 h 13491341"/>
              <a:gd name="connsiteX17" fmla="*/ 1947183 w 11088796"/>
              <a:gd name="connsiteY17" fmla="*/ 9405678 h 13491341"/>
              <a:gd name="connsiteX18" fmla="*/ 3834230 w 11088796"/>
              <a:gd name="connsiteY18" fmla="*/ 10843275 h 13491341"/>
              <a:gd name="connsiteX19" fmla="*/ 3878894 w 11088796"/>
              <a:gd name="connsiteY19" fmla="*/ 11451101 h 13491341"/>
              <a:gd name="connsiteX20" fmla="*/ 3262230 w 11088796"/>
              <a:gd name="connsiteY20" fmla="*/ 11594106 h 13491341"/>
              <a:gd name="connsiteX21" fmla="*/ 1375183 w 11088796"/>
              <a:gd name="connsiteY21" fmla="*/ 10156508 h 13491341"/>
              <a:gd name="connsiteX22" fmla="*/ 1349316 w 11088796"/>
              <a:gd name="connsiteY22" fmla="*/ 9524008 h 13491341"/>
              <a:gd name="connsiteX23" fmla="*/ 1721569 w 11088796"/>
              <a:gd name="connsiteY23" fmla="*/ 9334566 h 13491341"/>
              <a:gd name="connsiteX24" fmla="*/ 2101387 w 11088796"/>
              <a:gd name="connsiteY24" fmla="*/ 7936576 h 13491341"/>
              <a:gd name="connsiteX25" fmla="*/ 2344041 w 11088796"/>
              <a:gd name="connsiteY25" fmla="*/ 8020670 h 13491341"/>
              <a:gd name="connsiteX26" fmla="*/ 5052676 w 11088796"/>
              <a:gd name="connsiteY26" fmla="*/ 10084172 h 13491341"/>
              <a:gd name="connsiteX27" fmla="*/ 5120124 w 11088796"/>
              <a:gd name="connsiteY27" fmla="*/ 10709361 h 13491341"/>
              <a:gd name="connsiteX28" fmla="*/ 4480668 w 11088796"/>
              <a:gd name="connsiteY28" fmla="*/ 10835011 h 13491341"/>
              <a:gd name="connsiteX29" fmla="*/ 1772034 w 11088796"/>
              <a:gd name="connsiteY29" fmla="*/ 8771509 h 13491341"/>
              <a:gd name="connsiteX30" fmla="*/ 1723383 w 11088796"/>
              <a:gd name="connsiteY30" fmla="*/ 8121644 h 13491341"/>
              <a:gd name="connsiteX31" fmla="*/ 2101387 w 11088796"/>
              <a:gd name="connsiteY31" fmla="*/ 7936576 h 13491341"/>
              <a:gd name="connsiteX32" fmla="*/ 1945410 w 11088796"/>
              <a:gd name="connsiteY32" fmla="*/ 6115309 h 13491341"/>
              <a:gd name="connsiteX33" fmla="*/ 2188908 w 11088796"/>
              <a:gd name="connsiteY33" fmla="*/ 6197004 h 13491341"/>
              <a:gd name="connsiteX34" fmla="*/ 6859286 w 11088796"/>
              <a:gd name="connsiteY34" fmla="*/ 9755006 h 13491341"/>
              <a:gd name="connsiteX35" fmla="*/ 6889502 w 11088796"/>
              <a:gd name="connsiteY35" fmla="*/ 10387978 h 13491341"/>
              <a:gd name="connsiteX36" fmla="*/ 6287266 w 11088796"/>
              <a:gd name="connsiteY36" fmla="*/ 10505862 h 13491341"/>
              <a:gd name="connsiteX37" fmla="*/ 1616888 w 11088796"/>
              <a:gd name="connsiteY37" fmla="*/ 6947860 h 13491341"/>
              <a:gd name="connsiteX38" fmla="*/ 1551927 w 11088796"/>
              <a:gd name="connsiteY38" fmla="*/ 6321692 h 13491341"/>
              <a:gd name="connsiteX39" fmla="*/ 1945410 w 11088796"/>
              <a:gd name="connsiteY39" fmla="*/ 6115309 h 13491341"/>
              <a:gd name="connsiteX40" fmla="*/ 1120711 w 11088796"/>
              <a:gd name="connsiteY40" fmla="*/ 3826332 h 13491341"/>
              <a:gd name="connsiteX41" fmla="*/ 1362501 w 11088796"/>
              <a:gd name="connsiteY41" fmla="*/ 3910611 h 13491341"/>
              <a:gd name="connsiteX42" fmla="*/ 9297658 w 11088796"/>
              <a:gd name="connsiteY42" fmla="*/ 9955798 h 13491341"/>
              <a:gd name="connsiteX43" fmla="*/ 9344772 w 11088796"/>
              <a:gd name="connsiteY43" fmla="*/ 10560687 h 13491341"/>
              <a:gd name="connsiteX44" fmla="*/ 8749084 w 11088796"/>
              <a:gd name="connsiteY44" fmla="*/ 10675877 h 13491341"/>
              <a:gd name="connsiteX45" fmla="*/ 813928 w 11088796"/>
              <a:gd name="connsiteY45" fmla="*/ 4630689 h 13491341"/>
              <a:gd name="connsiteX46" fmla="*/ 744971 w 11088796"/>
              <a:gd name="connsiteY46" fmla="*/ 4009160 h 13491341"/>
              <a:gd name="connsiteX47" fmla="*/ 1120711 w 11088796"/>
              <a:gd name="connsiteY47" fmla="*/ 3826332 h 13491341"/>
              <a:gd name="connsiteX48" fmla="*/ 4227254 w 11088796"/>
              <a:gd name="connsiteY48" fmla="*/ 2790686 h 13491341"/>
              <a:gd name="connsiteX49" fmla="*/ 4454070 w 11088796"/>
              <a:gd name="connsiteY49" fmla="*/ 2860658 h 13491341"/>
              <a:gd name="connsiteX50" fmla="*/ 9475564 w 11088796"/>
              <a:gd name="connsiteY50" fmla="*/ 6686148 h 13491341"/>
              <a:gd name="connsiteX51" fmla="*/ 9504938 w 11088796"/>
              <a:gd name="connsiteY51" fmla="*/ 7321320 h 13491341"/>
              <a:gd name="connsiteX52" fmla="*/ 8903564 w 11088796"/>
              <a:gd name="connsiteY52" fmla="*/ 7436978 h 13491341"/>
              <a:gd name="connsiteX53" fmla="*/ 3882070 w 11088796"/>
              <a:gd name="connsiteY53" fmla="*/ 3611488 h 13491341"/>
              <a:gd name="connsiteX54" fmla="*/ 3837020 w 11088796"/>
              <a:gd name="connsiteY54" fmla="*/ 3003370 h 13491341"/>
              <a:gd name="connsiteX55" fmla="*/ 4227254 w 11088796"/>
              <a:gd name="connsiteY55" fmla="*/ 2790686 h 13491341"/>
              <a:gd name="connsiteX56" fmla="*/ 5978286 w 11088796"/>
              <a:gd name="connsiteY56" fmla="*/ 2454748 h 13491341"/>
              <a:gd name="connsiteX57" fmla="*/ 6213830 w 11088796"/>
              <a:gd name="connsiteY57" fmla="*/ 2544466 h 13491341"/>
              <a:gd name="connsiteX58" fmla="*/ 9303674 w 11088796"/>
              <a:gd name="connsiteY58" fmla="*/ 4898383 h 13491341"/>
              <a:gd name="connsiteX59" fmla="*/ 9350860 w 11088796"/>
              <a:gd name="connsiteY59" fmla="*/ 5503319 h 13491341"/>
              <a:gd name="connsiteX60" fmla="*/ 8755108 w 11088796"/>
              <a:gd name="connsiteY60" fmla="*/ 5618451 h 13491341"/>
              <a:gd name="connsiteX61" fmla="*/ 5665264 w 11088796"/>
              <a:gd name="connsiteY61" fmla="*/ 3264535 h 13491341"/>
              <a:gd name="connsiteX62" fmla="*/ 5596232 w 11088796"/>
              <a:gd name="connsiteY62" fmla="*/ 2642955 h 13491341"/>
              <a:gd name="connsiteX63" fmla="*/ 5978286 w 11088796"/>
              <a:gd name="connsiteY63" fmla="*/ 2454748 h 13491341"/>
              <a:gd name="connsiteX64" fmla="*/ 1124504 w 11088796"/>
              <a:gd name="connsiteY64" fmla="*/ 2113497 h 13491341"/>
              <a:gd name="connsiteX65" fmla="*/ 1366063 w 11088796"/>
              <a:gd name="connsiteY65" fmla="*/ 2195470 h 13491341"/>
              <a:gd name="connsiteX66" fmla="*/ 10938820 w 11088796"/>
              <a:gd name="connsiteY66" fmla="*/ 9488219 h 13491341"/>
              <a:gd name="connsiteX67" fmla="*/ 10982418 w 11088796"/>
              <a:gd name="connsiteY67" fmla="*/ 10098117 h 13491341"/>
              <a:gd name="connsiteX68" fmla="*/ 10366800 w 11088796"/>
              <a:gd name="connsiteY68" fmla="*/ 10239076 h 13491341"/>
              <a:gd name="connsiteX69" fmla="*/ 794043 w 11088796"/>
              <a:gd name="connsiteY69" fmla="*/ 2946327 h 13491341"/>
              <a:gd name="connsiteX70" fmla="*/ 744627 w 11088796"/>
              <a:gd name="connsiteY70" fmla="*/ 2298728 h 13491341"/>
              <a:gd name="connsiteX71" fmla="*/ 1124504 w 11088796"/>
              <a:gd name="connsiteY71" fmla="*/ 2113497 h 13491341"/>
              <a:gd name="connsiteX72" fmla="*/ 7356102 w 11088796"/>
              <a:gd name="connsiteY72" fmla="*/ 1797588 h 13491341"/>
              <a:gd name="connsiteX73" fmla="*/ 7581448 w 11088796"/>
              <a:gd name="connsiteY73" fmla="*/ 1868497 h 13491341"/>
              <a:gd name="connsiteX74" fmla="*/ 9593352 w 11088796"/>
              <a:gd name="connsiteY74" fmla="*/ 3401213 h 13491341"/>
              <a:gd name="connsiteX75" fmla="*/ 9637536 w 11088796"/>
              <a:gd name="connsiteY75" fmla="*/ 4008670 h 13491341"/>
              <a:gd name="connsiteX76" fmla="*/ 9021352 w 11088796"/>
              <a:gd name="connsiteY76" fmla="*/ 4152044 h 13491341"/>
              <a:gd name="connsiteX77" fmla="*/ 7009448 w 11088796"/>
              <a:gd name="connsiteY77" fmla="*/ 2619328 h 13491341"/>
              <a:gd name="connsiteX78" fmla="*/ 6984064 w 11088796"/>
              <a:gd name="connsiteY78" fmla="*/ 1987194 h 13491341"/>
              <a:gd name="connsiteX79" fmla="*/ 7356102 w 11088796"/>
              <a:gd name="connsiteY79" fmla="*/ 1797588 h 13491341"/>
              <a:gd name="connsiteX80" fmla="*/ 8626238 w 11088796"/>
              <a:gd name="connsiteY80" fmla="*/ 1077861 h 13491341"/>
              <a:gd name="connsiteX81" fmla="*/ 8867664 w 11088796"/>
              <a:gd name="connsiteY81" fmla="*/ 1161018 h 13491341"/>
              <a:gd name="connsiteX82" fmla="*/ 9942284 w 11088796"/>
              <a:gd name="connsiteY82" fmla="*/ 1979689 h 13491341"/>
              <a:gd name="connsiteX83" fmla="*/ 10009308 w 11088796"/>
              <a:gd name="connsiteY83" fmla="*/ 2604557 h 13491341"/>
              <a:gd name="connsiteX84" fmla="*/ 9370276 w 11088796"/>
              <a:gd name="connsiteY84" fmla="*/ 2730530 h 13491341"/>
              <a:gd name="connsiteX85" fmla="*/ 8295656 w 11088796"/>
              <a:gd name="connsiteY85" fmla="*/ 1911858 h 13491341"/>
              <a:gd name="connsiteX86" fmla="*/ 8250554 w 11088796"/>
              <a:gd name="connsiteY86" fmla="*/ 1264696 h 13491341"/>
              <a:gd name="connsiteX87" fmla="*/ 8626238 w 11088796"/>
              <a:gd name="connsiteY87" fmla="*/ 1077861 h 13491341"/>
              <a:gd name="connsiteX88" fmla="*/ 9447378 w 11088796"/>
              <a:gd name="connsiteY88" fmla="*/ 1 h 13491341"/>
              <a:gd name="connsiteX89" fmla="*/ 9689796 w 11088796"/>
              <a:gd name="connsiteY89" fmla="*/ 81858 h 13491341"/>
              <a:gd name="connsiteX90" fmla="*/ 10764416 w 11088796"/>
              <a:gd name="connsiteY90" fmla="*/ 900529 h 13491341"/>
              <a:gd name="connsiteX91" fmla="*/ 10812642 w 11088796"/>
              <a:gd name="connsiteY91" fmla="*/ 1550070 h 13491341"/>
              <a:gd name="connsiteX92" fmla="*/ 10192408 w 11088796"/>
              <a:gd name="connsiteY92" fmla="*/ 1651368 h 13491341"/>
              <a:gd name="connsiteX93" fmla="*/ 9117788 w 11088796"/>
              <a:gd name="connsiteY93" fmla="*/ 832697 h 13491341"/>
              <a:gd name="connsiteX94" fmla="*/ 9053888 w 11088796"/>
              <a:gd name="connsiteY94" fmla="*/ 210211 h 13491341"/>
              <a:gd name="connsiteX95" fmla="*/ 9447378 w 11088796"/>
              <a:gd name="connsiteY95" fmla="*/ 1 h 134913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11088796" h="13491341">
                <a:moveTo>
                  <a:pt x="490691" y="11756903"/>
                </a:moveTo>
                <a:cubicBezTo>
                  <a:pt x="576640" y="11756478"/>
                  <a:pt x="661187" y="11782498"/>
                  <a:pt x="733817" y="11837830"/>
                </a:cubicBezTo>
                <a:cubicBezTo>
                  <a:pt x="733817" y="11837830"/>
                  <a:pt x="733817" y="11837830"/>
                  <a:pt x="1808437" y="12656501"/>
                </a:cubicBezTo>
                <a:cubicBezTo>
                  <a:pt x="2002119" y="12804053"/>
                  <a:pt x="2020477" y="13091014"/>
                  <a:pt x="1856663" y="13306044"/>
                </a:cubicBezTo>
                <a:cubicBezTo>
                  <a:pt x="1708962" y="13499922"/>
                  <a:pt x="1430112" y="13554893"/>
                  <a:pt x="1236430" y="13407341"/>
                </a:cubicBezTo>
                <a:cubicBezTo>
                  <a:pt x="1236430" y="13407341"/>
                  <a:pt x="1236430" y="13407341"/>
                  <a:pt x="161810" y="12588671"/>
                </a:cubicBezTo>
                <a:cubicBezTo>
                  <a:pt x="-31872" y="12441120"/>
                  <a:pt x="-49792" y="12160062"/>
                  <a:pt x="97910" y="11966183"/>
                </a:cubicBezTo>
                <a:cubicBezTo>
                  <a:pt x="200294" y="11831790"/>
                  <a:pt x="347442" y="11757613"/>
                  <a:pt x="490691" y="11756903"/>
                </a:cubicBezTo>
                <a:close/>
                <a:moveTo>
                  <a:pt x="1287637" y="10710803"/>
                </a:moveTo>
                <a:cubicBezTo>
                  <a:pt x="1369716" y="10715457"/>
                  <a:pt x="1451110" y="10745615"/>
                  <a:pt x="1523741" y="10800947"/>
                </a:cubicBezTo>
                <a:cubicBezTo>
                  <a:pt x="1523741" y="10800947"/>
                  <a:pt x="1523741" y="10800947"/>
                  <a:pt x="2598361" y="11619618"/>
                </a:cubicBezTo>
                <a:cubicBezTo>
                  <a:pt x="2792042" y="11767170"/>
                  <a:pt x="2832808" y="12024717"/>
                  <a:pt x="2667707" y="12241437"/>
                </a:cubicBezTo>
                <a:cubicBezTo>
                  <a:pt x="2521245" y="12433688"/>
                  <a:pt x="2243477" y="12487239"/>
                  <a:pt x="2049794" y="12339687"/>
                </a:cubicBezTo>
                <a:cubicBezTo>
                  <a:pt x="2049794" y="12339687"/>
                  <a:pt x="2049794" y="12339687"/>
                  <a:pt x="975175" y="11521017"/>
                </a:cubicBezTo>
                <a:cubicBezTo>
                  <a:pt x="781493" y="11373465"/>
                  <a:pt x="762492" y="11093830"/>
                  <a:pt x="908953" y="10901578"/>
                </a:cubicBezTo>
                <a:cubicBezTo>
                  <a:pt x="1012143" y="10766128"/>
                  <a:pt x="1150840" y="10703045"/>
                  <a:pt x="1287637" y="10710803"/>
                </a:cubicBezTo>
                <a:close/>
                <a:moveTo>
                  <a:pt x="1721569" y="9334566"/>
                </a:moveTo>
                <a:cubicBezTo>
                  <a:pt x="1803463" y="9333793"/>
                  <a:pt x="1882852" y="9356669"/>
                  <a:pt x="1947183" y="9405678"/>
                </a:cubicBezTo>
                <a:cubicBezTo>
                  <a:pt x="1947183" y="9405678"/>
                  <a:pt x="1947183" y="9405678"/>
                  <a:pt x="3834230" y="10843275"/>
                </a:cubicBezTo>
                <a:cubicBezTo>
                  <a:pt x="4005780" y="10973966"/>
                  <a:pt x="4026594" y="11257225"/>
                  <a:pt x="3878894" y="11451101"/>
                </a:cubicBezTo>
                <a:cubicBezTo>
                  <a:pt x="3712398" y="11669653"/>
                  <a:pt x="3433780" y="11724797"/>
                  <a:pt x="3262230" y="11594106"/>
                </a:cubicBezTo>
                <a:cubicBezTo>
                  <a:pt x="3262230" y="11594106"/>
                  <a:pt x="3262230" y="11594106"/>
                  <a:pt x="1375183" y="10156508"/>
                </a:cubicBezTo>
                <a:cubicBezTo>
                  <a:pt x="1203633" y="10025818"/>
                  <a:pt x="1182818" y="9742560"/>
                  <a:pt x="1349316" y="9524008"/>
                </a:cubicBezTo>
                <a:cubicBezTo>
                  <a:pt x="1441628" y="9402835"/>
                  <a:pt x="1585080" y="9335855"/>
                  <a:pt x="1721569" y="9334566"/>
                </a:cubicBezTo>
                <a:close/>
                <a:moveTo>
                  <a:pt x="2101387" y="7936576"/>
                </a:moveTo>
                <a:cubicBezTo>
                  <a:pt x="2186631" y="7938355"/>
                  <a:pt x="2271321" y="7965270"/>
                  <a:pt x="2344041" y="8020670"/>
                </a:cubicBezTo>
                <a:cubicBezTo>
                  <a:pt x="2344041" y="8020670"/>
                  <a:pt x="2344041" y="8020670"/>
                  <a:pt x="5052676" y="10084172"/>
                </a:cubicBezTo>
                <a:cubicBezTo>
                  <a:pt x="5246596" y="10231905"/>
                  <a:pt x="5267826" y="10515482"/>
                  <a:pt x="5120124" y="10709361"/>
                </a:cubicBezTo>
                <a:cubicBezTo>
                  <a:pt x="4953624" y="10927915"/>
                  <a:pt x="4674590" y="10982744"/>
                  <a:pt x="4480668" y="10835011"/>
                </a:cubicBezTo>
                <a:cubicBezTo>
                  <a:pt x="4480668" y="10835011"/>
                  <a:pt x="4480668" y="10835011"/>
                  <a:pt x="1772034" y="8771509"/>
                </a:cubicBezTo>
                <a:cubicBezTo>
                  <a:pt x="1578113" y="8623776"/>
                  <a:pt x="1556883" y="8340198"/>
                  <a:pt x="1723383" y="8121644"/>
                </a:cubicBezTo>
                <a:cubicBezTo>
                  <a:pt x="1815697" y="8000470"/>
                  <a:pt x="1959313" y="7933611"/>
                  <a:pt x="2101387" y="7936576"/>
                </a:cubicBezTo>
                <a:close/>
                <a:moveTo>
                  <a:pt x="1945410" y="6115309"/>
                </a:moveTo>
                <a:cubicBezTo>
                  <a:pt x="2031653" y="6115412"/>
                  <a:pt x="2116421" y="6141783"/>
                  <a:pt x="2188908" y="6197004"/>
                </a:cubicBezTo>
                <a:cubicBezTo>
                  <a:pt x="2188908" y="6197004"/>
                  <a:pt x="2188908" y="6197004"/>
                  <a:pt x="6859286" y="9755006"/>
                </a:cubicBezTo>
                <a:cubicBezTo>
                  <a:pt x="7052586" y="9902268"/>
                  <a:pt x="7052554" y="10173950"/>
                  <a:pt x="6889502" y="10387978"/>
                </a:cubicBezTo>
                <a:cubicBezTo>
                  <a:pt x="6742488" y="10580955"/>
                  <a:pt x="6480566" y="10653123"/>
                  <a:pt x="6287266" y="10505862"/>
                </a:cubicBezTo>
                <a:cubicBezTo>
                  <a:pt x="6287266" y="10505862"/>
                  <a:pt x="6287266" y="10505862"/>
                  <a:pt x="1616888" y="6947860"/>
                </a:cubicBezTo>
                <a:cubicBezTo>
                  <a:pt x="1423588" y="6800599"/>
                  <a:pt x="1404912" y="6514668"/>
                  <a:pt x="1551927" y="6321692"/>
                </a:cubicBezTo>
                <a:cubicBezTo>
                  <a:pt x="1653834" y="6187921"/>
                  <a:pt x="1801671" y="6115135"/>
                  <a:pt x="1945410" y="6115309"/>
                </a:cubicBezTo>
                <a:close/>
                <a:moveTo>
                  <a:pt x="1120711" y="3826332"/>
                </a:moveTo>
                <a:cubicBezTo>
                  <a:pt x="1205571" y="3828346"/>
                  <a:pt x="1289952" y="3855341"/>
                  <a:pt x="1362501" y="3910611"/>
                </a:cubicBezTo>
                <a:cubicBezTo>
                  <a:pt x="1362501" y="3910611"/>
                  <a:pt x="1362501" y="3910611"/>
                  <a:pt x="9297658" y="9955798"/>
                </a:cubicBezTo>
                <a:cubicBezTo>
                  <a:pt x="9491122" y="10103183"/>
                  <a:pt x="9491234" y="10368433"/>
                  <a:pt x="9344772" y="10560687"/>
                </a:cubicBezTo>
                <a:cubicBezTo>
                  <a:pt x="9179666" y="10777410"/>
                  <a:pt x="8942548" y="10823263"/>
                  <a:pt x="8749084" y="10675877"/>
                </a:cubicBezTo>
                <a:cubicBezTo>
                  <a:pt x="8749084" y="10675877"/>
                  <a:pt x="8749084" y="10675877"/>
                  <a:pt x="813928" y="4630689"/>
                </a:cubicBezTo>
                <a:cubicBezTo>
                  <a:pt x="620463" y="4483305"/>
                  <a:pt x="579867" y="4225882"/>
                  <a:pt x="744971" y="4009160"/>
                </a:cubicBezTo>
                <a:cubicBezTo>
                  <a:pt x="836511" y="3889001"/>
                  <a:pt x="979277" y="3822972"/>
                  <a:pt x="1120711" y="3826332"/>
                </a:cubicBezTo>
                <a:close/>
                <a:moveTo>
                  <a:pt x="4227254" y="2790686"/>
                </a:moveTo>
                <a:cubicBezTo>
                  <a:pt x="4310200" y="2788659"/>
                  <a:pt x="4389662" y="2811590"/>
                  <a:pt x="4454070" y="2860658"/>
                </a:cubicBezTo>
                <a:cubicBezTo>
                  <a:pt x="4454070" y="2860658"/>
                  <a:pt x="4454070" y="2860658"/>
                  <a:pt x="9475564" y="6686148"/>
                </a:cubicBezTo>
                <a:cubicBezTo>
                  <a:pt x="9647320" y="6816995"/>
                  <a:pt x="9671436" y="7102770"/>
                  <a:pt x="9504938" y="7321320"/>
                </a:cubicBezTo>
                <a:cubicBezTo>
                  <a:pt x="9357238" y="7515197"/>
                  <a:pt x="9075320" y="7567825"/>
                  <a:pt x="8903564" y="7436978"/>
                </a:cubicBezTo>
                <a:cubicBezTo>
                  <a:pt x="8903564" y="7436978"/>
                  <a:pt x="8903564" y="7436978"/>
                  <a:pt x="3882070" y="3611488"/>
                </a:cubicBezTo>
                <a:cubicBezTo>
                  <a:pt x="3710313" y="3480640"/>
                  <a:pt x="3689321" y="3197246"/>
                  <a:pt x="3837020" y="3003370"/>
                </a:cubicBezTo>
                <a:cubicBezTo>
                  <a:pt x="3941082" y="2866775"/>
                  <a:pt x="4089010" y="2794065"/>
                  <a:pt x="4227254" y="2790686"/>
                </a:cubicBezTo>
                <a:close/>
                <a:moveTo>
                  <a:pt x="5978286" y="2454748"/>
                </a:moveTo>
                <a:cubicBezTo>
                  <a:pt x="6060956" y="2459853"/>
                  <a:pt x="6142436" y="2490076"/>
                  <a:pt x="6213830" y="2544466"/>
                </a:cubicBezTo>
                <a:cubicBezTo>
                  <a:pt x="6213830" y="2544466"/>
                  <a:pt x="6213830" y="2544466"/>
                  <a:pt x="9303674" y="4898383"/>
                </a:cubicBezTo>
                <a:cubicBezTo>
                  <a:pt x="9497180" y="5045798"/>
                  <a:pt x="9515962" y="5286598"/>
                  <a:pt x="9350860" y="5503319"/>
                </a:cubicBezTo>
                <a:cubicBezTo>
                  <a:pt x="9204398" y="5695570"/>
                  <a:pt x="8948614" y="5765868"/>
                  <a:pt x="8755108" y="5618451"/>
                </a:cubicBezTo>
                <a:cubicBezTo>
                  <a:pt x="8755108" y="5618451"/>
                  <a:pt x="8755108" y="5618451"/>
                  <a:pt x="5665264" y="3264535"/>
                </a:cubicBezTo>
                <a:cubicBezTo>
                  <a:pt x="5474880" y="3119496"/>
                  <a:pt x="5449770" y="2835207"/>
                  <a:pt x="5596232" y="2642955"/>
                </a:cubicBezTo>
                <a:cubicBezTo>
                  <a:pt x="5699420" y="2507505"/>
                  <a:pt x="5840504" y="2446239"/>
                  <a:pt x="5978286" y="2454748"/>
                </a:cubicBezTo>
                <a:close/>
                <a:moveTo>
                  <a:pt x="1124504" y="2113497"/>
                </a:moveTo>
                <a:cubicBezTo>
                  <a:pt x="1210071" y="2114841"/>
                  <a:pt x="1294642" y="2141060"/>
                  <a:pt x="1366063" y="2195470"/>
                </a:cubicBezTo>
                <a:cubicBezTo>
                  <a:pt x="1366063" y="2195470"/>
                  <a:pt x="1366063" y="2195470"/>
                  <a:pt x="10938820" y="9488219"/>
                </a:cubicBezTo>
                <a:cubicBezTo>
                  <a:pt x="11132398" y="9635692"/>
                  <a:pt x="11129432" y="9905139"/>
                  <a:pt x="10982418" y="10098117"/>
                </a:cubicBezTo>
                <a:cubicBezTo>
                  <a:pt x="10819366" y="10312145"/>
                  <a:pt x="10560378" y="10386547"/>
                  <a:pt x="10366800" y="10239076"/>
                </a:cubicBezTo>
                <a:cubicBezTo>
                  <a:pt x="10366800" y="10239076"/>
                  <a:pt x="10366800" y="10239076"/>
                  <a:pt x="794043" y="2946327"/>
                </a:cubicBezTo>
                <a:cubicBezTo>
                  <a:pt x="603587" y="2801233"/>
                  <a:pt x="581575" y="2512756"/>
                  <a:pt x="744627" y="2298728"/>
                </a:cubicBezTo>
                <a:cubicBezTo>
                  <a:pt x="836511" y="2178117"/>
                  <a:pt x="981892" y="2111258"/>
                  <a:pt x="1124504" y="2113497"/>
                </a:cubicBezTo>
                <a:close/>
                <a:moveTo>
                  <a:pt x="7356102" y="1797588"/>
                </a:moveTo>
                <a:cubicBezTo>
                  <a:pt x="7437918" y="1796756"/>
                  <a:pt x="7517214" y="1819562"/>
                  <a:pt x="7581448" y="1868497"/>
                </a:cubicBezTo>
                <a:cubicBezTo>
                  <a:pt x="7581448" y="1868497"/>
                  <a:pt x="7581448" y="1868497"/>
                  <a:pt x="9593352" y="3401213"/>
                </a:cubicBezTo>
                <a:cubicBezTo>
                  <a:pt x="9764644" y="3531709"/>
                  <a:pt x="9785234" y="3814795"/>
                  <a:pt x="9637536" y="4008670"/>
                </a:cubicBezTo>
                <a:cubicBezTo>
                  <a:pt x="9471038" y="4227222"/>
                  <a:pt x="9192646" y="4282538"/>
                  <a:pt x="9021352" y="4152044"/>
                </a:cubicBezTo>
                <a:cubicBezTo>
                  <a:pt x="9021352" y="4152044"/>
                  <a:pt x="9021352" y="4152044"/>
                  <a:pt x="7009448" y="2619328"/>
                </a:cubicBezTo>
                <a:cubicBezTo>
                  <a:pt x="6838156" y="2488833"/>
                  <a:pt x="6817566" y="2205746"/>
                  <a:pt x="6984064" y="1987194"/>
                </a:cubicBezTo>
                <a:cubicBezTo>
                  <a:pt x="7076376" y="1866022"/>
                  <a:pt x="7219740" y="1798975"/>
                  <a:pt x="7356102" y="1797588"/>
                </a:cubicBezTo>
                <a:close/>
                <a:moveTo>
                  <a:pt x="8626238" y="1077861"/>
                </a:moveTo>
                <a:cubicBezTo>
                  <a:pt x="8710866" y="1079170"/>
                  <a:pt x="8795034" y="1105687"/>
                  <a:pt x="8867664" y="1161018"/>
                </a:cubicBezTo>
                <a:cubicBezTo>
                  <a:pt x="8867664" y="1161018"/>
                  <a:pt x="8867664" y="1161018"/>
                  <a:pt x="9942284" y="1979689"/>
                </a:cubicBezTo>
                <a:cubicBezTo>
                  <a:pt x="10135964" y="2127242"/>
                  <a:pt x="10157008" y="2410678"/>
                  <a:pt x="10009308" y="2604557"/>
                </a:cubicBezTo>
                <a:cubicBezTo>
                  <a:pt x="9842808" y="2823111"/>
                  <a:pt x="9563958" y="2878081"/>
                  <a:pt x="9370276" y="2730530"/>
                </a:cubicBezTo>
                <a:cubicBezTo>
                  <a:pt x="9370276" y="2730530"/>
                  <a:pt x="9370276" y="2730530"/>
                  <a:pt x="8295656" y="1911858"/>
                </a:cubicBezTo>
                <a:cubicBezTo>
                  <a:pt x="8101974" y="1764307"/>
                  <a:pt x="8084054" y="1483251"/>
                  <a:pt x="8250554" y="1264696"/>
                </a:cubicBezTo>
                <a:cubicBezTo>
                  <a:pt x="8342868" y="1143522"/>
                  <a:pt x="8485190" y="1075680"/>
                  <a:pt x="8626238" y="1077861"/>
                </a:cubicBezTo>
                <a:close/>
                <a:moveTo>
                  <a:pt x="9447378" y="1"/>
                </a:moveTo>
                <a:cubicBezTo>
                  <a:pt x="9532998" y="9"/>
                  <a:pt x="9617166" y="26526"/>
                  <a:pt x="9689796" y="81858"/>
                </a:cubicBezTo>
                <a:cubicBezTo>
                  <a:pt x="9689796" y="81858"/>
                  <a:pt x="9689796" y="81858"/>
                  <a:pt x="10764416" y="900529"/>
                </a:cubicBezTo>
                <a:cubicBezTo>
                  <a:pt x="10958096" y="1048080"/>
                  <a:pt x="10979140" y="1331516"/>
                  <a:pt x="10812642" y="1550070"/>
                </a:cubicBezTo>
                <a:cubicBezTo>
                  <a:pt x="10664940" y="1743949"/>
                  <a:pt x="10386090" y="1798919"/>
                  <a:pt x="10192408" y="1651368"/>
                </a:cubicBezTo>
                <a:cubicBezTo>
                  <a:pt x="10192408" y="1651368"/>
                  <a:pt x="10192408" y="1651368"/>
                  <a:pt x="9117788" y="832697"/>
                </a:cubicBezTo>
                <a:cubicBezTo>
                  <a:pt x="8924106" y="685146"/>
                  <a:pt x="8906186" y="404090"/>
                  <a:pt x="9053888" y="210211"/>
                </a:cubicBezTo>
                <a:cubicBezTo>
                  <a:pt x="9157950" y="73615"/>
                  <a:pt x="9304680" y="-11"/>
                  <a:pt x="9447378" y="1"/>
                </a:cubicBez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7738946" y="12533971"/>
            <a:ext cx="8162693" cy="100197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82970302"/>
      </p:ext>
    </p:extLst>
  </p:cSld>
  <p:clrMapOvr>
    <a:masterClrMapping/>
  </p:clrMapOvr>
  <p:transition spd="slow" advClick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141376269"/>
      </p:ext>
    </p:extLst>
  </p:cSld>
  <p:clrMapOvr>
    <a:masterClrMapping/>
  </p:clrMapOvr>
  <p:transition spd="slow" advClick="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Master-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3764079" y="0"/>
            <a:ext cx="10613571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72060196"/>
      </p:ext>
    </p:extLst>
  </p:cSld>
  <p:clrMapOvr>
    <a:masterClrMapping/>
  </p:clrMapOvr>
  <p:transition spd="slow" advClick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Background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24377650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8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22572083"/>
      </p:ext>
    </p:extLst>
  </p:cSld>
  <p:clrMapOvr>
    <a:masterClrMapping/>
  </p:clrMapOvr>
  <p:transition spd="slow" advClick="0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Quot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0" y="0"/>
            <a:ext cx="15702001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9801215"/>
      </p:ext>
    </p:extLst>
  </p:cSld>
  <p:clrMapOvr>
    <a:masterClrMapping/>
  </p:clrMapOvr>
  <p:transition spd="slow" advClick="0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roject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229672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-9817" y="6869150"/>
            <a:ext cx="8147978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1" name="Picture Placeholder 13"/>
          <p:cNvSpPr>
            <a:spLocks noGrp="1"/>
          </p:cNvSpPr>
          <p:nvPr>
            <p:ph type="pic" sz="quarter" idx="16"/>
          </p:nvPr>
        </p:nvSpPr>
        <p:spPr>
          <a:xfrm>
            <a:off x="8133251" y="0"/>
            <a:ext cx="8096421" cy="68691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17"/>
          </p:nvPr>
        </p:nvSpPr>
        <p:spPr>
          <a:xfrm>
            <a:off x="16229672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-9817" y="-1"/>
            <a:ext cx="8147978" cy="6869151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8133252" y="6869150"/>
            <a:ext cx="8096420" cy="684685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93150035"/>
      </p:ext>
    </p:extLst>
  </p:cSld>
  <p:clrMapOvr>
    <a:masterClrMapping/>
  </p:clrMapOvr>
  <p:transition spd="slow" advClick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75649" y="12533971"/>
            <a:ext cx="7069873" cy="10036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4290357"/>
      </p:ext>
    </p:extLst>
  </p:cSld>
  <p:clrMapOvr>
    <a:masterClrMapping/>
  </p:clrMapOvr>
  <p:transition spd="slow" advClick="0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50" cy="13715999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50646049"/>
      </p:ext>
    </p:extLst>
  </p:cSld>
  <p:clrMapOvr>
    <a:masterClrMapping/>
  </p:clrMapOvr>
  <p:transition spd="slow" advClick="0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of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3"/>
          <p:cNvSpPr>
            <a:spLocks noGrp="1"/>
          </p:cNvSpPr>
          <p:nvPr>
            <p:ph type="pic" sz="quarter" idx="18"/>
          </p:nvPr>
        </p:nvSpPr>
        <p:spPr>
          <a:xfrm>
            <a:off x="12199434" y="6846848"/>
            <a:ext cx="12178216" cy="68691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8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0" y="6846848"/>
            <a:ext cx="12199434" cy="686915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13"/>
          <p:cNvSpPr>
            <a:spLocks noGrp="1"/>
          </p:cNvSpPr>
          <p:nvPr>
            <p:ph type="pic" sz="quarter" idx="20"/>
          </p:nvPr>
        </p:nvSpPr>
        <p:spPr>
          <a:xfrm>
            <a:off x="12199434" y="0"/>
            <a:ext cx="12178216" cy="6846847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90810779"/>
      </p:ext>
    </p:extLst>
  </p:cSld>
  <p:clrMapOvr>
    <a:masterClrMapping/>
  </p:clrMapOvr>
  <p:transition spd="slow" advClick="0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820937" y="12623180"/>
            <a:ext cx="12690088" cy="691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13936717" y="3247697"/>
            <a:ext cx="7241628" cy="12875172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873527"/>
      </p:ext>
    </p:extLst>
  </p:cSld>
  <p:clrMapOvr>
    <a:masterClrMapping/>
  </p:clrMapOvr>
  <p:transition spd="slow" advClick="0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iphone_devices of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5820937" y="12623180"/>
            <a:ext cx="12690088" cy="6913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icture Placeholder 13"/>
          <p:cNvSpPr>
            <a:spLocks noGrp="1"/>
          </p:cNvSpPr>
          <p:nvPr>
            <p:ph type="pic" sz="quarter" idx="21"/>
          </p:nvPr>
        </p:nvSpPr>
        <p:spPr>
          <a:xfrm>
            <a:off x="9253205" y="6230198"/>
            <a:ext cx="5756336" cy="102067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02436047"/>
      </p:ext>
    </p:extLst>
  </p:cSld>
  <p:clrMapOvr>
    <a:masterClrMapping/>
  </p:clrMapOvr>
  <p:transition spd="slow" advClick="0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Welcome Mes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8"/>
          </p:nvPr>
        </p:nvSpPr>
        <p:spPr>
          <a:xfrm>
            <a:off x="2281303" y="3335262"/>
            <a:ext cx="4496578" cy="5216031"/>
          </a:xfrm>
          <a:custGeom>
            <a:avLst/>
            <a:gdLst>
              <a:gd name="connsiteX0" fmla="*/ 2522219 w 5044439"/>
              <a:gd name="connsiteY0" fmla="*/ 0 h 5851550"/>
              <a:gd name="connsiteX1" fmla="*/ 5044439 w 5044439"/>
              <a:gd name="connsiteY1" fmla="*/ 1261110 h 5851550"/>
              <a:gd name="connsiteX2" fmla="*/ 5044439 w 5044439"/>
              <a:gd name="connsiteY2" fmla="*/ 4590440 h 5851550"/>
              <a:gd name="connsiteX3" fmla="*/ 2522219 w 5044439"/>
              <a:gd name="connsiteY3" fmla="*/ 5851550 h 5851550"/>
              <a:gd name="connsiteX4" fmla="*/ 0 w 5044439"/>
              <a:gd name="connsiteY4" fmla="*/ 4590440 h 5851550"/>
              <a:gd name="connsiteX5" fmla="*/ 0 w 5044439"/>
              <a:gd name="connsiteY5" fmla="*/ 1261110 h 5851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44439" h="5851550">
                <a:moveTo>
                  <a:pt x="2522219" y="0"/>
                </a:moveTo>
                <a:lnTo>
                  <a:pt x="5044439" y="1261110"/>
                </a:lnTo>
                <a:lnTo>
                  <a:pt x="5044439" y="4590440"/>
                </a:lnTo>
                <a:lnTo>
                  <a:pt x="2522219" y="5851550"/>
                </a:lnTo>
                <a:lnTo>
                  <a:pt x="0" y="4590440"/>
                </a:lnTo>
                <a:lnTo>
                  <a:pt x="0" y="1261110"/>
                </a:lnTo>
                <a:close/>
              </a:path>
            </a:pathLst>
          </a:custGeom>
          <a:effectLst/>
        </p:spPr>
        <p:txBody>
          <a:bodyPr wrap="square">
            <a:no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07398883"/>
      </p:ext>
    </p:extLst>
  </p:cSld>
  <p:clrMapOvr>
    <a:masterClrMapping/>
  </p:clrMapOvr>
  <p:transition spd="slow" advClick="0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73008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40370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00874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2682362" y="4665515"/>
            <a:ext cx="2935224" cy="2935154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2300" b="0" i="0"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5981347"/>
      </p:ext>
    </p:extLst>
  </p:cSld>
  <p:clrMapOvr>
    <a:masterClrMapping/>
  </p:clrMapOvr>
  <p:transition spd="slow" advClick="0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3"/>
          <p:cNvSpPr>
            <a:spLocks noGrp="1"/>
          </p:cNvSpPr>
          <p:nvPr>
            <p:ph type="pic" sz="quarter" idx="22"/>
          </p:nvPr>
        </p:nvSpPr>
        <p:spPr>
          <a:xfrm>
            <a:off x="15558891" y="4393580"/>
            <a:ext cx="8818759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23"/>
          </p:nvPr>
        </p:nvSpPr>
        <p:spPr>
          <a:xfrm>
            <a:off x="0" y="4393580"/>
            <a:ext cx="8876371" cy="932242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 b="0" i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452624" y="12288644"/>
            <a:ext cx="7359805" cy="113742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490600"/>
      </p:ext>
    </p:extLst>
  </p:cSld>
  <p:clrMapOvr>
    <a:masterClrMapping/>
  </p:clrMapOvr>
  <p:transition spd="slow" advClick="0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welcome mess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60"/>
          </p:nvPr>
        </p:nvSpPr>
        <p:spPr>
          <a:xfrm>
            <a:off x="-9015" y="0"/>
            <a:ext cx="15018554" cy="13716000"/>
          </a:xfrm>
          <a:prstGeom prst="rect">
            <a:avLst/>
          </a:prstGeom>
          <a:effectLst/>
        </p:spPr>
        <p:txBody>
          <a:bodyPr>
            <a:normAutofit/>
          </a:bodyPr>
          <a:lstStyle>
            <a:lvl1pPr marL="0" indent="0">
              <a:buNone/>
              <a:defRPr sz="26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8675649" y="12578576"/>
            <a:ext cx="6958361" cy="73598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1437392"/>
      </p:ext>
    </p:extLst>
  </p:cSld>
  <p:clrMapOvr>
    <a:masterClrMapping/>
  </p:clrMapOvr>
  <p:transition spd="slow" advClick="0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6DCBAE-52B0-45BE-B461-1A813D646638}" type="datetime1">
              <a:rPr lang="en-GB"/>
              <a:pPr>
                <a:defRPr/>
              </a:pPr>
              <a:t>30/08/2017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CONFIDENTIAL - PLEASE DO NOT SHARE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4C0AA7-D77A-4A69-AC13-2AADFEC7740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xmlns="" val="296123225"/>
      </p:ext>
    </p:extLst>
  </p:cSld>
  <p:clrMapOvr>
    <a:masterClrMapping/>
  </p:clrMapOvr>
  <p:transition spd="slow" advClick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6148104" y="3612994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6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2409748" y="3612994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  <p:sp>
        <p:nvSpPr>
          <p:cNvPr id="7" name="Picture Placeholder 13"/>
          <p:cNvSpPr>
            <a:spLocks noGrp="1"/>
          </p:cNvSpPr>
          <p:nvPr>
            <p:ph type="pic" sz="quarter" idx="15"/>
          </p:nvPr>
        </p:nvSpPr>
        <p:spPr>
          <a:xfrm>
            <a:off x="9278926" y="3612994"/>
            <a:ext cx="5819852" cy="27951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267323255"/>
      </p:ext>
    </p:extLst>
  </p:cSld>
  <p:clrMapOvr>
    <a:masterClrMapping/>
  </p:clrMapOvr>
  <p:transition spd="slow" advClick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mpeti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15291434" y="3411210"/>
            <a:ext cx="7434751" cy="801688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88195157"/>
      </p:ext>
    </p:extLst>
  </p:cSld>
  <p:clrMapOvr>
    <a:masterClrMapping/>
  </p:clrMapOvr>
  <p:transition spd="slow" advClick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r Miss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" y="4091685"/>
            <a:ext cx="12105684" cy="6769604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96780488"/>
      </p:ext>
    </p:extLst>
  </p:cSld>
  <p:clrMapOvr>
    <a:masterClrMapping/>
  </p:clrMapOvr>
  <p:transition spd="slow" advClick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Picture v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24377649" cy="13715999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3923"/>
      </p:ext>
    </p:extLst>
  </p:cSld>
  <p:clrMapOvr>
    <a:masterClrMapping/>
  </p:clrMapOvr>
  <p:transition spd="slow" advClick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 userDrawn="1"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12209415" y="0"/>
            <a:ext cx="1216823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46295857"/>
      </p:ext>
    </p:extLst>
  </p:cSld>
  <p:clrMapOvr>
    <a:masterClrMapping/>
  </p:clrMapOvr>
  <p:transition spd="slow" advClick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alf Pictur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675649" y="12511668"/>
            <a:ext cx="7225990" cy="93670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68235" cy="13716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420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latin typeface="Lato Light" charset="0"/>
                <a:ea typeface="Lato Light" charset="0"/>
                <a:cs typeface="Lato Light" charset="0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68562039"/>
      </p:ext>
    </p:extLst>
  </p:cSld>
  <p:clrMapOvr>
    <a:masterClrMapping/>
  </p:clrMapOvr>
  <p:transition spd="slow" advClick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04253532"/>
      </p:ext>
    </p:extLst>
  </p:cSld>
  <p:clrMapOvr>
    <a:masterClrMapping/>
  </p:clrMapOvr>
  <p:transition spd="slow" advClick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9"/>
            <a:ext cx="21025723" cy="2651126"/>
          </a:xfrm>
          <a:prstGeom prst="rect">
            <a:avLst/>
          </a:prstGeom>
        </p:spPr>
        <p:txBody>
          <a:bodyPr vert="horz" lIns="182843" tIns="91422" rIns="182843" bIns="91422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182843" tIns="91422" rIns="182843" bIns="9142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l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9"/>
            <a:ext cx="8227457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ctr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9"/>
            <a:ext cx="5484971" cy="730250"/>
          </a:xfrm>
          <a:prstGeom prst="rect">
            <a:avLst/>
          </a:prstGeom>
        </p:spPr>
        <p:txBody>
          <a:bodyPr vert="horz" lIns="182843" tIns="91422" rIns="182843" bIns="91422" rtlCol="0" anchor="ctr"/>
          <a:lstStyle>
            <a:lvl1pPr algn="r">
              <a:defRPr sz="2400" b="1" i="0">
                <a:solidFill>
                  <a:schemeClr val="tx1">
                    <a:tint val="75000"/>
                  </a:schemeClr>
                </a:solidFill>
                <a:latin typeface="Lato Bold" charset="0"/>
              </a:defRPr>
            </a:lvl1pPr>
          </a:lstStyle>
          <a:p>
            <a:fld id="{FCEE2C88-6C8F-484D-AF69-578F576B1F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791465" y="12512739"/>
            <a:ext cx="8807512" cy="861738"/>
          </a:xfrm>
          <a:prstGeom prst="rect">
            <a:avLst/>
          </a:prstGeom>
        </p:spPr>
        <p:txBody>
          <a:bodyPr wrap="square" lIns="182807" tIns="91404" rIns="182807" bIns="91404">
            <a:spAutoFit/>
          </a:bodyPr>
          <a:lstStyle/>
          <a:p>
            <a:pPr algn="ctr"/>
            <a:r>
              <a:rPr lang="id-ID" sz="2400" dirty="0">
                <a:solidFill>
                  <a:schemeClr val="accent1"/>
                </a:solidFill>
                <a:latin typeface="Lato Light"/>
                <a:cs typeface="Lato Light"/>
              </a:rPr>
              <a:t>www.companyname.com</a:t>
            </a:r>
          </a:p>
          <a:p>
            <a:pPr algn="ctr"/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© 2016 Jetfabrik </a:t>
            </a:r>
            <a:r>
              <a:rPr lang="id-ID" sz="2000" dirty="0">
                <a:solidFill>
                  <a:schemeClr val="tx2"/>
                </a:solidFill>
                <a:latin typeface="Lato Light"/>
                <a:cs typeface="Lato Light"/>
              </a:rPr>
              <a:t>Multipurpose Theme</a:t>
            </a:r>
            <a:r>
              <a:rPr lang="en-US" sz="2000" dirty="0">
                <a:solidFill>
                  <a:schemeClr val="tx2"/>
                </a:solidFill>
                <a:latin typeface="Lato Light"/>
                <a:cs typeface="Lato Light"/>
              </a:rPr>
              <a:t>. All Rights Reserved. </a:t>
            </a:r>
            <a:endParaRPr lang="id-ID" sz="2000" dirty="0">
              <a:solidFill>
                <a:schemeClr val="tx2"/>
              </a:solidFill>
              <a:latin typeface="Lato Light"/>
              <a:cs typeface="Lato Light"/>
            </a:endParaRPr>
          </a:p>
        </p:txBody>
      </p:sp>
      <p:sp>
        <p:nvSpPr>
          <p:cNvPr id="8" name="Oval 7"/>
          <p:cNvSpPr/>
          <p:nvPr userDrawn="1"/>
        </p:nvSpPr>
        <p:spPr>
          <a:xfrm>
            <a:off x="23069390" y="523001"/>
            <a:ext cx="859750" cy="859750"/>
          </a:xfrm>
          <a:prstGeom prst="ellipse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23109785" y="607069"/>
            <a:ext cx="807966" cy="615480"/>
          </a:xfrm>
          <a:prstGeom prst="rect">
            <a:avLst/>
          </a:prstGeom>
          <a:noFill/>
        </p:spPr>
        <p:txBody>
          <a:bodyPr wrap="none" lIns="182807" tIns="91404" rIns="182807" bIns="91404" rtlCol="0">
            <a:spAutoFit/>
          </a:bodyPr>
          <a:lstStyle/>
          <a:p>
            <a:pPr algn="ctr"/>
            <a:fld id="{260E2A6B-A809-4840-BF14-8648BC0BDF87}" type="slidenum">
              <a:rPr lang="id-ID" sz="2800" b="1" i="0" smtClean="0">
                <a:solidFill>
                  <a:schemeClr val="bg1"/>
                </a:solidFill>
                <a:latin typeface="Lato Bold" charset="0"/>
                <a:cs typeface="Lato Bold" charset="0"/>
              </a:rPr>
              <a:pPr algn="ctr"/>
              <a:t>‹#›</a:t>
            </a:fld>
            <a:endParaRPr lang="id-ID" sz="2800" b="1" i="0" dirty="0">
              <a:solidFill>
                <a:schemeClr val="bg1"/>
              </a:solidFill>
              <a:latin typeface="Lato Bold" charset="0"/>
              <a:cs typeface="Lato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2848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845" r:id="rId2"/>
    <p:sldLayoutId id="2147483822" r:id="rId3"/>
    <p:sldLayoutId id="2147483823" r:id="rId4"/>
    <p:sldLayoutId id="2147483811" r:id="rId5"/>
    <p:sldLayoutId id="2147483812" r:id="rId6"/>
    <p:sldLayoutId id="2147483806" r:id="rId7"/>
    <p:sldLayoutId id="2147483808" r:id="rId8"/>
    <p:sldLayoutId id="2147483804" r:id="rId9"/>
    <p:sldLayoutId id="2147483882" r:id="rId10"/>
    <p:sldLayoutId id="2147483844" r:id="rId11"/>
    <p:sldLayoutId id="2147483805" r:id="rId12"/>
    <p:sldLayoutId id="2147483834" r:id="rId13"/>
    <p:sldLayoutId id="2147483833" r:id="rId14"/>
    <p:sldLayoutId id="2147483835" r:id="rId15"/>
    <p:sldLayoutId id="2147483840" r:id="rId16"/>
    <p:sldLayoutId id="2147483847" r:id="rId17"/>
    <p:sldLayoutId id="2147483853" r:id="rId18"/>
    <p:sldLayoutId id="2147483870" r:id="rId19"/>
    <p:sldLayoutId id="2147483883" r:id="rId20"/>
    <p:sldLayoutId id="2147483891" r:id="rId21"/>
    <p:sldLayoutId id="2147483893" r:id="rId22"/>
    <p:sldLayoutId id="2147483894" r:id="rId23"/>
    <p:sldLayoutId id="2147483895" r:id="rId24"/>
    <p:sldLayoutId id="2147483902" r:id="rId25"/>
    <p:sldLayoutId id="2147483910" r:id="rId26"/>
    <p:sldLayoutId id="2147483914" r:id="rId27"/>
    <p:sldLayoutId id="2147483917" r:id="rId28"/>
  </p:sldLayoutIdLst>
  <p:transition spd="slow" advClick="0">
    <p:fade/>
  </p:transition>
  <p:hf hdr="0" ftr="0" dt="0"/>
  <p:txStyles>
    <p:titleStyle>
      <a:lvl1pPr algn="l" defTabSz="1828434" rtl="0" eaLnBrk="1" latinLnBrk="0" hangingPunct="1">
        <a:lnSpc>
          <a:spcPct val="90000"/>
        </a:lnSpc>
        <a:spcBef>
          <a:spcPct val="0"/>
        </a:spcBef>
        <a:buNone/>
        <a:defRPr lang="en-US" sz="6000" kern="1200">
          <a:solidFill>
            <a:schemeClr val="tx1"/>
          </a:solidFill>
          <a:latin typeface="Lato" panose="020F0502020204030203" pitchFamily="34" charset="0"/>
          <a:ea typeface="+mj-ea"/>
          <a:cs typeface="+mj-cs"/>
        </a:defRPr>
      </a:lvl1pPr>
    </p:titleStyle>
    <p:bodyStyle>
      <a:lvl1pPr marL="457109" indent="-457109" algn="l" defTabSz="1828434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lang="en-US" sz="48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1pPr>
      <a:lvl2pPr marL="137132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40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2pPr>
      <a:lvl3pPr marL="2285543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6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3pPr>
      <a:lvl4pPr marL="3199760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 smtClean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4pPr>
      <a:lvl5pPr marL="4113977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en-US" sz="3200" kern="1200" dirty="0">
          <a:solidFill>
            <a:schemeClr val="tx1"/>
          </a:solidFill>
          <a:effectLst/>
          <a:latin typeface="Lato" panose="020F0502020204030203" pitchFamily="34" charset="0"/>
          <a:ea typeface="+mn-ea"/>
          <a:cs typeface="+mn-cs"/>
        </a:defRPr>
      </a:lvl5pPr>
      <a:lvl6pPr marL="5028194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2411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6628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0846" indent="-457109" algn="l" defTabSz="182843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21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434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2651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6868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1086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5303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399520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3737" algn="l" defTabSz="1828434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11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2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11.png"/><Relationship Id="rId5" Type="http://schemas.openxmlformats.org/officeDocument/2006/relationships/image" Target="../media/image3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12" y="3452793"/>
            <a:ext cx="6050054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ERAS+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89829" y="1134091"/>
            <a:ext cx="1260364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Surgery School</a:t>
            </a:r>
          </a:p>
        </p:txBody>
      </p:sp>
      <p:pic>
        <p:nvPicPr>
          <p:cNvPr id="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4651" y="3394981"/>
            <a:ext cx="12823412" cy="96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31256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4" descr="I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040758" y="7556458"/>
            <a:ext cx="4116102" cy="6159542"/>
          </a:xfrm>
          <a:prstGeom prst="rect">
            <a:avLst/>
          </a:prstGeom>
          <a:noFill/>
          <a:effectLst>
            <a:reflection blurRad="292100" stA="45000" endPos="65000" dist="50800" dir="5400000" sy="-100000" algn="bl" rotWithShape="0"/>
          </a:effectLst>
          <a:extLst/>
        </p:spPr>
      </p:pic>
      <p:sp>
        <p:nvSpPr>
          <p:cNvPr id="25" name="TextBox 24"/>
          <p:cNvSpPr txBox="1"/>
          <p:nvPr/>
        </p:nvSpPr>
        <p:spPr>
          <a:xfrm>
            <a:off x="8512561" y="483017"/>
            <a:ext cx="7352554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Does it work?</a:t>
            </a:r>
            <a:endParaRPr lang="id-ID" sz="88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1432898" y="2470667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4541706"/>
            <a:ext cx="8125883" cy="3611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8125883" y="4541706"/>
            <a:ext cx="8125883" cy="36118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6251767" y="4541706"/>
            <a:ext cx="8125883" cy="361188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7907001" y="5908283"/>
            <a:ext cx="59887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      ERAS+</a:t>
            </a:r>
          </a:p>
          <a:p>
            <a:r>
              <a:rPr lang="en-US" sz="5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&gt;1000 patients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9022201" y="8715890"/>
            <a:ext cx="6374428" cy="1760446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ctr">
              <a:lnSpc>
                <a:spcPts val="4040"/>
              </a:lnSpc>
            </a:pPr>
            <a:r>
              <a:rPr lang="en-US" sz="2600" dirty="0">
                <a:latin typeface="Lato Light" charset="0"/>
                <a:ea typeface="Lato Light" charset="0"/>
                <a:cs typeface="Lato Light" charset="0"/>
              </a:rPr>
              <a:t>Over the course of the last decade, however, we seem to have reached a general agreement that creativity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3118061" y="5908283"/>
            <a:ext cx="161332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11350905" y="5908283"/>
            <a:ext cx="10727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US</a:t>
            </a:r>
          </a:p>
        </p:txBody>
      </p:sp>
      <p:pic>
        <p:nvPicPr>
          <p:cNvPr id="18" name="Picture 4" descr="http://www.healthcareglobal.com/public/uploads/large/large_article_im629_The_Secret_to_the_Best_Hospital_is_Having_the_Bes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41604" y="8294960"/>
            <a:ext cx="6694440" cy="367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249870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50808" y="-109776"/>
            <a:ext cx="24428458" cy="13744588"/>
          </a:xfrm>
          <a:prstGeom prst="rect">
            <a:avLst/>
          </a:prstGeom>
          <a:gradFill>
            <a:gsLst>
              <a:gs pos="0">
                <a:srgbClr val="19232E">
                  <a:alpha val="62000"/>
                </a:srgbClr>
              </a:gs>
              <a:gs pos="62000">
                <a:srgbClr val="3B1F4D">
                  <a:alpha val="85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493" r="2493"/>
          <a:stretch>
            <a:fillRect/>
          </a:stretch>
        </p:blipFill>
        <p:spPr bwMode="auto">
          <a:xfrm>
            <a:off x="1396996" y="539727"/>
            <a:ext cx="21532850" cy="1211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Placeholder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5" b="7755"/>
          <a:stretch>
            <a:fillRect/>
          </a:stretch>
        </p:blipFill>
        <p:spPr>
          <a:xfrm>
            <a:off x="-285762" y="5486401"/>
            <a:ext cx="5715012" cy="321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111062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1920240" y="3676928"/>
            <a:ext cx="5235428" cy="451330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08852" y="9067723"/>
            <a:ext cx="3508974" cy="69293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47549" y="9167434"/>
            <a:ext cx="322543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Time to get 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4909" y="928401"/>
            <a:ext cx="136427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ACTIVITY and </a:t>
            </a:r>
          </a:p>
          <a:p>
            <a:r>
              <a:rPr lang="en-US" sz="8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MUSCLE STRENGTHENING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4909" y="4677532"/>
            <a:ext cx="8263481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You are training for Surgery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293323" y="4010519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8114909" y="6543933"/>
            <a:ext cx="14365949" cy="253300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en-US" sz="40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If your body is fitter you’ll do better</a:t>
            </a:r>
          </a:p>
          <a:p>
            <a:pPr algn="just">
              <a:lnSpc>
                <a:spcPts val="4040"/>
              </a:lnSpc>
            </a:pPr>
            <a:endParaRPr lang="en-US" sz="40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algn="just">
              <a:lnSpc>
                <a:spcPts val="4040"/>
              </a:lnSpc>
            </a:pPr>
            <a:r>
              <a:rPr lang="en-US" sz="40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If muscles are fitter you recover better</a:t>
            </a:r>
          </a:p>
          <a:p>
            <a:pPr algn="just"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icon walki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852" y="4123846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17" name="Picture 2" descr="http://rainierpt.com/wp-content/uploads/2012/02/cyc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5646" y="9534525"/>
            <a:ext cx="91059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8493221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1920240" y="3676928"/>
            <a:ext cx="5235428" cy="451330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08852" y="9067723"/>
            <a:ext cx="3508974" cy="69293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47549" y="9167434"/>
            <a:ext cx="322543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Time to get 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4909" y="928401"/>
            <a:ext cx="136427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ACTIVITY and </a:t>
            </a:r>
          </a:p>
          <a:p>
            <a:r>
              <a:rPr lang="en-US" sz="8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MUSCLE STRENGTHENING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4909" y="4123846"/>
            <a:ext cx="3211905" cy="74789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Walking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Dancing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Gardening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Cycling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293323" y="4010519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8114909" y="6543933"/>
            <a:ext cx="14365949" cy="67403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icon walki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852" y="4123846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18" name="Picture 10" descr="http://departmentfortransport.files.wordpress.com/2012/12/older-couple-ride-beside-canal-on-bike-road.jpg?w=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2450" y="8144935"/>
            <a:ext cx="5759450" cy="43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369888" y="152400"/>
            <a:ext cx="3668712" cy="2459038"/>
            <a:chOff x="2365" y="1844126"/>
            <a:chExt cx="2186359" cy="2458835"/>
          </a:xfrm>
        </p:grpSpPr>
        <p:sp>
          <p:nvSpPr>
            <p:cNvPr id="20" name="Rounded Rectangle 4"/>
            <p:cNvSpPr/>
            <p:nvPr/>
          </p:nvSpPr>
          <p:spPr>
            <a:xfrm>
              <a:off x="2365" y="1844126"/>
              <a:ext cx="2186359" cy="245883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08746" y="1950480"/>
              <a:ext cx="1973597" cy="2246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0" tIns="95250" rIns="95250" bIns="95250" spcCol="1270" anchor="ctr"/>
            <a:lstStyle/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/>
                <a:t>Pre-op Training</a:t>
              </a:r>
            </a:p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/>
                <a:t>weeks before op</a:t>
              </a:r>
            </a:p>
          </p:txBody>
        </p:sp>
      </p:grpSp>
      <p:sp>
        <p:nvSpPr>
          <p:cNvPr id="22" name="Subtitle 2"/>
          <p:cNvSpPr txBox="1">
            <a:spLocks/>
          </p:cNvSpPr>
          <p:nvPr/>
        </p:nvSpPr>
        <p:spPr>
          <a:xfrm>
            <a:off x="13436209" y="5193013"/>
            <a:ext cx="14365949" cy="131940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en-US" sz="40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Aim for 20-30 mins activity per day</a:t>
            </a:r>
          </a:p>
          <a:p>
            <a:pPr algn="just"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939735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1920240" y="3676928"/>
            <a:ext cx="5235428" cy="451330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08852" y="9067723"/>
            <a:ext cx="3508974" cy="69293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3156036" y="9167434"/>
            <a:ext cx="2808461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Keep lungs big!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4909" y="928401"/>
            <a:ext cx="903324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CHEST TRAINING</a:t>
            </a:r>
          </a:p>
          <a:p>
            <a:endParaRPr lang="en-US" sz="84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14909" y="4677532"/>
            <a:ext cx="11493916" cy="830997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You are training your lungs for Surgery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8293323" y="4010519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8114909" y="6543933"/>
            <a:ext cx="14365949" cy="195547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endParaRPr lang="en-US" sz="40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algn="just">
              <a:lnSpc>
                <a:spcPts val="4040"/>
              </a:lnSpc>
            </a:pPr>
            <a:r>
              <a:rPr lang="en-US" sz="40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Chest problems are common</a:t>
            </a:r>
          </a:p>
          <a:p>
            <a:pPr algn="just"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12" name="Picture 11" descr="Image result for icon walki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852" y="4123846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17" name="Picture 2" descr="http://rainierpt.com/wp-content/uploads/2012/02/cyclis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575646" y="9534525"/>
            <a:ext cx="9105900" cy="3021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Placeholder 2"/>
          <p:cNvPicPr>
            <a:picLocks noGrp="1" noChangeAspect="1"/>
          </p:cNvPicPr>
          <p:nvPr>
            <p:ph type="pic" sz="quarter" idx="18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314" r="213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08701167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8"/>
          <p:cNvGrpSpPr>
            <a:grpSpLocks/>
          </p:cNvGrpSpPr>
          <p:nvPr/>
        </p:nvGrpSpPr>
        <p:grpSpPr bwMode="auto">
          <a:xfrm>
            <a:off x="9525" y="1786"/>
            <a:ext cx="8090966" cy="2250490"/>
            <a:chOff x="4690233" y="1844126"/>
            <a:chExt cx="2186359" cy="2458835"/>
          </a:xfrm>
        </p:grpSpPr>
        <p:sp>
          <p:nvSpPr>
            <p:cNvPr id="5" name="Rounded Rectangle 4"/>
            <p:cNvSpPr/>
            <p:nvPr/>
          </p:nvSpPr>
          <p:spPr>
            <a:xfrm>
              <a:off x="4690233" y="1844126"/>
              <a:ext cx="2186359" cy="245883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4">
                <a:hueOff val="0"/>
                <a:satOff val="0"/>
                <a:lumOff val="0"/>
                <a:alphaOff val="0"/>
              </a:schemeClr>
            </a:fillRef>
            <a:effectRef idx="2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Rounded Rectangle 4"/>
            <p:cNvSpPr/>
            <p:nvPr/>
          </p:nvSpPr>
          <p:spPr>
            <a:xfrm>
              <a:off x="4796592" y="1951636"/>
              <a:ext cx="1973641" cy="224381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90450" tIns="190450" rIns="190450" bIns="190450" spcCol="1270" anchor="ctr"/>
            <a:lstStyle/>
            <a:p>
              <a:pPr algn="ctr" defTabSz="2221944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7198" b="1" dirty="0"/>
                <a:t>Why do Chest Training?</a:t>
              </a:r>
            </a:p>
          </p:txBody>
        </p:sp>
      </p:grpSp>
      <p:cxnSp>
        <p:nvCxnSpPr>
          <p:cNvPr id="8" name="Curved Connector 7"/>
          <p:cNvCxnSpPr/>
          <p:nvPr/>
        </p:nvCxnSpPr>
        <p:spPr>
          <a:xfrm flipV="1">
            <a:off x="11674609" y="5880355"/>
            <a:ext cx="6551493" cy="4923144"/>
          </a:xfrm>
          <a:prstGeom prst="curvedConnector3">
            <a:avLst>
              <a:gd name="adj1" fmla="val 56867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urved Connector 10"/>
          <p:cNvCxnSpPr/>
          <p:nvPr/>
        </p:nvCxnSpPr>
        <p:spPr>
          <a:xfrm>
            <a:off x="5542106" y="5880355"/>
            <a:ext cx="5792867" cy="4923144"/>
          </a:xfrm>
          <a:prstGeom prst="curvedConnector3">
            <a:avLst>
              <a:gd name="adj1" fmla="val 1504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403121" y="5880354"/>
            <a:ext cx="4799350" cy="28569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215031" y="5880355"/>
            <a:ext cx="10858847" cy="0"/>
          </a:xfrm>
          <a:prstGeom prst="line">
            <a:avLst/>
          </a:prstGeom>
          <a:ln w="25400">
            <a:solidFill>
              <a:schemeClr val="accent3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9703448" y="11562126"/>
            <a:ext cx="2869453" cy="154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799" b="1" dirty="0"/>
              <a:t>DAY 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16001008" y="11562126"/>
            <a:ext cx="2869453" cy="15458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4799" b="1" dirty="0"/>
              <a:t>DAY 7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 flipV="1">
            <a:off x="18870460" y="5902576"/>
            <a:ext cx="4799350" cy="28567"/>
          </a:xfrm>
          <a:prstGeom prst="straightConnector1">
            <a:avLst/>
          </a:prstGeom>
          <a:ln w="25400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90" name="AutoShape 2" descr="Image result for lungs"/>
          <p:cNvSpPr>
            <a:spLocks noChangeAspect="1" noChangeArrowheads="1"/>
          </p:cNvSpPr>
          <p:nvPr/>
        </p:nvSpPr>
        <p:spPr bwMode="auto">
          <a:xfrm>
            <a:off x="276154" y="-287064"/>
            <a:ext cx="609441" cy="609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GB" altLang="en-US" sz="7198"/>
          </a:p>
        </p:txBody>
      </p:sp>
      <p:pic>
        <p:nvPicPr>
          <p:cNvPr id="2049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245373" y="754067"/>
            <a:ext cx="4859435" cy="3233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34365" y="6122988"/>
            <a:ext cx="4572000" cy="3429000"/>
          </a:xfrm>
          <a:prstGeom prst="rect">
            <a:avLst/>
          </a:prstGeom>
        </p:spPr>
      </p:pic>
      <p:pic>
        <p:nvPicPr>
          <p:cNvPr id="15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9212" y="6122988"/>
            <a:ext cx="5011159" cy="3429000"/>
          </a:xfrm>
        </p:spPr>
      </p:pic>
    </p:spTree>
    <p:extLst>
      <p:ext uri="{BB962C8B-B14F-4D97-AF65-F5344CB8AC3E}">
        <p14:creationId xmlns:p14="http://schemas.microsoft.com/office/powerpoint/2010/main" xmlns="" val="218783624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U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2906049" y="3803"/>
            <a:ext cx="4799630" cy="3200372"/>
          </a:xfrm>
          <a:prstGeom prst="rect">
            <a:avLst/>
          </a:prstGeom>
          <a:noFill/>
          <a:effectLst>
            <a:reflection blurRad="203200" stA="45000" endPos="65000" dist="50800" dir="5400000" sy="-100000" algn="bl" rotWithShape="0"/>
          </a:effectLst>
          <a:extLst/>
        </p:spPr>
      </p:pic>
      <p:pic>
        <p:nvPicPr>
          <p:cNvPr id="2052" name="Picture 4" descr="I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-153822" y="-519820"/>
            <a:ext cx="3160177" cy="4729048"/>
          </a:xfrm>
          <a:prstGeom prst="rect">
            <a:avLst/>
          </a:prstGeom>
          <a:noFill/>
          <a:effectLst>
            <a:reflection blurRad="292100" stA="45000" endPos="65000" dist="50800" dir="5400000" sy="-100000" algn="bl" rotWithShape="0"/>
          </a:effectLst>
          <a:extLst/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-1953735" y="5571813"/>
            <a:ext cx="9017825" cy="107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eaLnBrk="1" hangingPunct="1"/>
            <a:r>
              <a:rPr lang="en-GB" altLang="en-US" sz="6398" dirty="0" err="1"/>
              <a:t>i</a:t>
            </a:r>
            <a:r>
              <a:rPr lang="en-GB" altLang="en-US" sz="6398" dirty="0"/>
              <a:t>  C  o u g h  UK</a:t>
            </a:r>
          </a:p>
        </p:txBody>
      </p:sp>
      <p:pic>
        <p:nvPicPr>
          <p:cNvPr id="2054" name="Picture 6" descr="C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3346828" y="-543213"/>
            <a:ext cx="2979860" cy="4459168"/>
          </a:xfrm>
          <a:prstGeom prst="rect">
            <a:avLst/>
          </a:prstGeom>
          <a:noFill/>
          <a:effectLst>
            <a:reflection blurRad="228600" stA="45000" endPos="65000" dist="25400" dir="5400000" sy="-100000" algn="bl" rotWithShape="0"/>
          </a:effectLst>
          <a:extLst/>
        </p:spPr>
      </p:pic>
      <p:pic>
        <p:nvPicPr>
          <p:cNvPr id="2056" name="Picture 8" descr="O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7180659" y="-562787"/>
            <a:ext cx="4935512" cy="4984362"/>
          </a:xfrm>
          <a:prstGeom prst="rect">
            <a:avLst/>
          </a:prstGeom>
          <a:noFill/>
          <a:effectLst>
            <a:reflection blurRad="228600" stA="45000" endPos="65000" dist="50800" dir="5400000" sy="-100000" algn="bl" rotWithShape="0"/>
          </a:effectLst>
          <a:extLst/>
        </p:spPr>
      </p:pic>
      <p:pic>
        <p:nvPicPr>
          <p:cNvPr id="2060" name="Picture 12" descr="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9760059" y="-3146"/>
            <a:ext cx="4436996" cy="6641956"/>
          </a:xfrm>
          <a:prstGeom prst="rect">
            <a:avLst/>
          </a:prstGeom>
          <a:noFill/>
          <a:effectLst>
            <a:reflection blurRad="114300" stA="45000" endPos="65000" dist="50800" dir="5400000" sy="-100000" algn="bl" rotWithShape="0"/>
          </a:effectLst>
          <a:extLst/>
        </p:spPr>
      </p:pic>
      <p:pic>
        <p:nvPicPr>
          <p:cNvPr id="23561" name="Picture 1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5864" y="12828621"/>
            <a:ext cx="9071787" cy="88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2" name="TextBox 3"/>
          <p:cNvSpPr txBox="1">
            <a:spLocks noChangeArrowheads="1"/>
          </p:cNvSpPr>
          <p:nvPr/>
        </p:nvSpPr>
        <p:spPr bwMode="auto">
          <a:xfrm>
            <a:off x="9918134" y="8116063"/>
            <a:ext cx="9841925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r>
              <a:rPr lang="en-GB" altLang="en-US" sz="8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Keeping my lungs big </a:t>
            </a:r>
          </a:p>
          <a:p>
            <a:pPr eaLnBrk="1" hangingPunct="1"/>
            <a:r>
              <a:rPr lang="en-GB" altLang="en-US" sz="80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and clean</a:t>
            </a:r>
            <a:endParaRPr lang="en-GB" altLang="en-US" sz="8000" b="1" baseline="-25000" dirty="0"/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7795" y="6925400"/>
            <a:ext cx="7056295" cy="642028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GB" altLang="en-US" sz="4400" dirty="0"/>
              <a:t>I</a:t>
            </a:r>
            <a:r>
              <a:rPr lang="en-US" altLang="en-US" sz="4400" dirty="0" err="1"/>
              <a:t>ncentive</a:t>
            </a:r>
            <a:r>
              <a:rPr lang="en-US" altLang="en-US" sz="4400" dirty="0"/>
              <a:t> spirometry</a:t>
            </a:r>
          </a:p>
          <a:p>
            <a:pPr algn="r"/>
            <a:r>
              <a:rPr lang="en-US" altLang="en-US" sz="4400" dirty="0"/>
              <a:t>Coughing</a:t>
            </a:r>
          </a:p>
          <a:p>
            <a:pPr algn="r"/>
            <a:r>
              <a:rPr lang="en-US" altLang="en-US" sz="4400" dirty="0"/>
              <a:t>Oral Healthcare</a:t>
            </a:r>
          </a:p>
          <a:p>
            <a:pPr algn="r"/>
            <a:r>
              <a:rPr lang="en-US" altLang="en-US" sz="4400" dirty="0"/>
              <a:t>Understanding</a:t>
            </a:r>
          </a:p>
          <a:p>
            <a:pPr algn="r"/>
            <a:r>
              <a:rPr lang="en-US" altLang="en-US" sz="4400" dirty="0"/>
              <a:t>Getting out of bed</a:t>
            </a:r>
          </a:p>
          <a:p>
            <a:pPr algn="r"/>
            <a:r>
              <a:rPr lang="en-US" altLang="en-US" sz="4400" dirty="0"/>
              <a:t>Head of bed elevation</a:t>
            </a:r>
            <a:endParaRPr lang="en-GB" altLang="en-US" sz="4400" dirty="0"/>
          </a:p>
          <a:p>
            <a:pPr algn="just">
              <a:lnSpc>
                <a:spcPts val="4040"/>
              </a:lnSpc>
            </a:pPr>
            <a:r>
              <a:rPr lang="en-US" sz="44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262723903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/>
          <p:cNvSpPr/>
          <p:nvPr/>
        </p:nvSpPr>
        <p:spPr>
          <a:xfrm>
            <a:off x="9188605" y="4393580"/>
            <a:ext cx="6058052" cy="9322420"/>
          </a:xfrm>
          <a:prstGeom prst="rect">
            <a:avLst/>
          </a:prstGeom>
          <a:noFill/>
          <a:ln w="381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53" name="Subtitle 2"/>
          <p:cNvSpPr txBox="1">
            <a:spLocks/>
          </p:cNvSpPr>
          <p:nvPr/>
        </p:nvSpPr>
        <p:spPr>
          <a:xfrm>
            <a:off x="9395312" y="4890943"/>
            <a:ext cx="5692287" cy="7901717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altLang="en-US" sz="3200" dirty="0"/>
              <a:t>Check your weight at least weekly</a:t>
            </a:r>
          </a:p>
          <a:p>
            <a:pPr>
              <a:defRPr/>
            </a:pPr>
            <a:r>
              <a:rPr lang="en-GB" altLang="en-US" sz="3200" dirty="0"/>
              <a:t>Eat well</a:t>
            </a:r>
          </a:p>
          <a:p>
            <a:pPr>
              <a:defRPr/>
            </a:pPr>
            <a:r>
              <a:rPr lang="en-GB" altLang="en-US" sz="3200" dirty="0"/>
              <a:t>Don’t try and lose weight in the weeks before surgery</a:t>
            </a:r>
          </a:p>
          <a:p>
            <a:pPr>
              <a:defRPr/>
            </a:pPr>
            <a:endParaRPr lang="en-GB" altLang="en-US" sz="3200" dirty="0"/>
          </a:p>
          <a:p>
            <a:pPr>
              <a:defRPr/>
            </a:pPr>
            <a:r>
              <a:rPr lang="en-GB" altLang="en-US" sz="3200" dirty="0"/>
              <a:t>We will help you if you’re struggling to maintain your weight</a:t>
            </a:r>
          </a:p>
          <a:p>
            <a:pPr>
              <a:defRPr/>
            </a:pPr>
            <a:r>
              <a:rPr lang="en-GB" altLang="en-US" sz="3200" dirty="0"/>
              <a:t> </a:t>
            </a:r>
          </a:p>
          <a:p>
            <a:pPr>
              <a:defRPr/>
            </a:pPr>
            <a:r>
              <a:rPr lang="en-GB" altLang="en-US" sz="3200" dirty="0"/>
              <a:t>You will be given ‘fuel loading’ prior to surgery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81411" y="483017"/>
            <a:ext cx="5414844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Nutrition </a:t>
            </a:r>
            <a:endParaRPr lang="id-ID" sz="88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432898" y="2470667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11989770" y="1634834"/>
            <a:ext cx="439291" cy="738987"/>
          </a:xfrm>
          <a:prstGeom prst="rect">
            <a:avLst/>
          </a:prstGeom>
        </p:spPr>
        <p:txBody>
          <a:bodyPr vert="horz" wrap="non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100" dirty="0">
              <a:solidFill>
                <a:schemeClr val="accent1"/>
              </a:solidFill>
              <a:latin typeface="Lato Light"/>
              <a:cs typeface="Lato Light"/>
            </a:endParaRPr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9" r="2699"/>
          <a:stretch>
            <a:fillRect/>
          </a:stretch>
        </p:blipFill>
        <p:spPr/>
      </p:pic>
      <p:pic>
        <p:nvPicPr>
          <p:cNvPr id="13" name="Picture Placeholder 9"/>
          <p:cNvPicPr>
            <a:picLocks noGrp="1" noChangeAspect="1"/>
          </p:cNvPicPr>
          <p:nvPr>
            <p:ph type="pic" sz="quarter" idx="23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201" r="620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40411020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2845" y="6846848"/>
            <a:ext cx="12245124" cy="6874594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222279" y="6852559"/>
            <a:ext cx="12155371" cy="6863441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75397" y="-30601"/>
            <a:ext cx="12155371" cy="6863441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2845" y="-30601"/>
            <a:ext cx="12245124" cy="68745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7935274" y="10343753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/>
          </p:cNvSpPr>
          <p:nvPr/>
        </p:nvSpPr>
        <p:spPr bwMode="auto">
          <a:xfrm>
            <a:off x="13055232" y="8084033"/>
            <a:ext cx="4671151" cy="17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FAMILY AND </a:t>
            </a:r>
          </a:p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FRIENDS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763500" y="10801031"/>
            <a:ext cx="6007099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 will benefit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from good support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to help with your prep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and recovery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963521" y="345541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 bwMode="auto">
          <a:xfrm>
            <a:off x="12407172" y="2103692"/>
            <a:ext cx="6070573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CHEST TRAINING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48200" y="4559786"/>
            <a:ext cx="6743700" cy="182357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Lets get your lungs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fit and ready for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68209" y="1035695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/>
          </p:cNvSpPr>
          <p:nvPr/>
        </p:nvSpPr>
        <p:spPr bwMode="auto">
          <a:xfrm>
            <a:off x="6123781" y="8558522"/>
            <a:ext cx="4039567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NUTRITION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234" y="10836846"/>
            <a:ext cx="5258973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Your body is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getting ready for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 -  need to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eat well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68209" y="345541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 bwMode="auto">
          <a:xfrm>
            <a:off x="6723857" y="2103691"/>
            <a:ext cx="2543453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ACTIVE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4839" y="4145086"/>
            <a:ext cx="7289205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 is a big thing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for your body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and we need to get you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as fit as possible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5" b="7755"/>
          <a:stretch>
            <a:fillRect/>
          </a:stretch>
        </p:blipFill>
        <p:spPr>
          <a:xfrm>
            <a:off x="18662638" y="1"/>
            <a:ext cx="5715012" cy="3213099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44" b="19344"/>
          <a:stretch>
            <a:fillRect/>
          </a:stretch>
        </p:blipFill>
        <p:spPr>
          <a:xfrm>
            <a:off x="-22845" y="6832840"/>
            <a:ext cx="5187950" cy="2926276"/>
          </a:xfrm>
        </p:spPr>
      </p:pic>
      <p:pic>
        <p:nvPicPr>
          <p:cNvPr id="31" name="Picture 30" descr="Image result for icon walki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4" y="586296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98836" y="6858046"/>
            <a:ext cx="3276553" cy="32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805138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702001" y="0"/>
            <a:ext cx="8675649" cy="13716000"/>
          </a:xfrm>
          <a:prstGeom prst="rect">
            <a:avLst/>
          </a:prstGeom>
          <a:solidFill>
            <a:srgbClr val="1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073518" y="3308647"/>
            <a:ext cx="6417103" cy="78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6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Physiotherapy</a:t>
            </a:r>
          </a:p>
        </p:txBody>
      </p:sp>
      <p:pic>
        <p:nvPicPr>
          <p:cNvPr id="8" name="Picture 6" descr="C"/>
          <p:cNvPicPr>
            <a:picLocks noGrp="1" noChangeAspect="1" noChangeArrowheads="1"/>
          </p:cNvPicPr>
          <p:nvPr>
            <p:ph type="pic" sz="quarter" idx="22"/>
          </p:nvPr>
        </p:nvPicPr>
        <p:blipFill>
          <a:blip r:embed="rId2" cstate="print">
            <a:extLst/>
          </a:blip>
          <a:srcRect t="20818" b="20818"/>
          <a:stretch>
            <a:fillRect/>
          </a:stretch>
        </p:blipFill>
        <p:spPr bwMode="auto">
          <a:xfrm>
            <a:off x="1232874" y="1037260"/>
            <a:ext cx="13327101" cy="11641479"/>
          </a:xfrm>
          <a:prstGeom prst="rect">
            <a:avLst/>
          </a:prstGeom>
          <a:noFill/>
          <a:effectLst>
            <a:reflection blurRad="228600" stA="45000" endPos="65000" dist="254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306843266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12" y="3452793"/>
            <a:ext cx="2414444" cy="846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E</a:t>
            </a:r>
          </a:p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</a:t>
            </a:r>
          </a:p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</a:t>
            </a:r>
          </a:p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S+</a:t>
            </a:r>
            <a:endParaRPr lang="en-US" sz="136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829" y="1134091"/>
            <a:ext cx="1260364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Surgery School</a:t>
            </a:r>
          </a:p>
        </p:txBody>
      </p:sp>
      <p:pic>
        <p:nvPicPr>
          <p:cNvPr id="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4651" y="3394981"/>
            <a:ext cx="12823412" cy="96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128123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xagon 4"/>
          <p:cNvSpPr/>
          <p:nvPr/>
        </p:nvSpPr>
        <p:spPr>
          <a:xfrm rot="5400000">
            <a:off x="1920240" y="3676928"/>
            <a:ext cx="5235428" cy="4513302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808852" y="9067723"/>
            <a:ext cx="3508974" cy="692936"/>
          </a:xfrm>
          <a:prstGeom prst="rect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947549" y="9167434"/>
            <a:ext cx="3225435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Time to get 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4909" y="928401"/>
            <a:ext cx="1364277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ACTIVITY and </a:t>
            </a:r>
          </a:p>
          <a:p>
            <a:r>
              <a:rPr lang="en-US" sz="8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MUSCLE STRENGTHENING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14909" y="4123846"/>
            <a:ext cx="3211905" cy="747897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Walking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Dancing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Gardening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r>
              <a:rPr lang="en-US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Light" charset="0"/>
                <a:ea typeface="Lato Light" charset="0"/>
                <a:cs typeface="Lato Light" charset="0"/>
              </a:rPr>
              <a:t>Cycling</a:t>
            </a: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  <a:p>
            <a:endParaRPr 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8293323" y="4010519"/>
            <a:ext cx="1192923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ubtitle 2"/>
          <p:cNvSpPr txBox="1">
            <a:spLocks/>
          </p:cNvSpPr>
          <p:nvPr/>
        </p:nvSpPr>
        <p:spPr>
          <a:xfrm>
            <a:off x="8114909" y="6543933"/>
            <a:ext cx="14365949" cy="674034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8"/>
          </p:nvPr>
        </p:nvSpPr>
        <p:spPr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Image result for icon walki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08852" y="4123846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18" name="Picture 10" descr="http://departmentfortransport.files.wordpress.com/2012/12/older-couple-ride-beside-canal-on-bike-road.jpg?w=80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92450" y="8144935"/>
            <a:ext cx="5759450" cy="4319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3"/>
          <p:cNvGrpSpPr>
            <a:grpSpLocks/>
          </p:cNvGrpSpPr>
          <p:nvPr/>
        </p:nvGrpSpPr>
        <p:grpSpPr bwMode="auto">
          <a:xfrm>
            <a:off x="369888" y="152400"/>
            <a:ext cx="3668712" cy="2459038"/>
            <a:chOff x="2365" y="1844126"/>
            <a:chExt cx="2186359" cy="2458835"/>
          </a:xfrm>
        </p:grpSpPr>
        <p:sp>
          <p:nvSpPr>
            <p:cNvPr id="20" name="Rounded Rectangle 4"/>
            <p:cNvSpPr/>
            <p:nvPr/>
          </p:nvSpPr>
          <p:spPr>
            <a:xfrm>
              <a:off x="2365" y="1844126"/>
              <a:ext cx="2186359" cy="2458835"/>
            </a:xfrm>
            <a:prstGeom prst="roundRect">
              <a:avLst/>
            </a:pr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4"/>
            <p:cNvSpPr/>
            <p:nvPr/>
          </p:nvSpPr>
          <p:spPr>
            <a:xfrm>
              <a:off x="108746" y="1950480"/>
              <a:ext cx="1973597" cy="224612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95250" tIns="95250" rIns="95250" bIns="95250" spcCol="1270" anchor="ctr"/>
            <a:lstStyle/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/>
                <a:t>Pre-op Training</a:t>
              </a:r>
            </a:p>
            <a:p>
              <a:pPr algn="ctr" defTabSz="1111250" eaLnBrk="1" fontAlgn="auto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GB" b="1" dirty="0"/>
                <a:t>weeks before op</a:t>
              </a:r>
            </a:p>
          </p:txBody>
        </p:sp>
      </p:grpSp>
      <p:sp>
        <p:nvSpPr>
          <p:cNvPr id="22" name="Subtitle 2"/>
          <p:cNvSpPr txBox="1">
            <a:spLocks/>
          </p:cNvSpPr>
          <p:nvPr/>
        </p:nvSpPr>
        <p:spPr>
          <a:xfrm>
            <a:off x="13436209" y="5193013"/>
            <a:ext cx="14365949" cy="1319402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ts val="4040"/>
              </a:lnSpc>
            </a:pPr>
            <a:r>
              <a:rPr lang="en-US" sz="40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Aim for 20-30 mins activity per day</a:t>
            </a:r>
          </a:p>
          <a:p>
            <a:pPr algn="just">
              <a:lnSpc>
                <a:spcPts val="4040"/>
              </a:lnSpc>
            </a:pPr>
            <a:endParaRPr lang="en-US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756004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5645" y="0"/>
            <a:ext cx="24388080" cy="13716000"/>
          </a:xfrm>
          <a:prstGeom prst="rect">
            <a:avLst/>
          </a:prstGeom>
          <a:solidFill>
            <a:srgbClr val="29303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927213" y="8149503"/>
            <a:ext cx="1338508" cy="47448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>
              <a:lnSpc>
                <a:spcPts val="3733"/>
              </a:lnSpc>
              <a:spcAft>
                <a:spcPts val="3199"/>
              </a:spcAft>
            </a:pPr>
            <a:r>
              <a:rPr lang="en-US" sz="29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Support</a:t>
            </a:r>
          </a:p>
        </p:txBody>
      </p:sp>
      <p:sp>
        <p:nvSpPr>
          <p:cNvPr id="86" name="TextBox 85"/>
          <p:cNvSpPr txBox="1"/>
          <p:nvPr/>
        </p:nvSpPr>
        <p:spPr>
          <a:xfrm>
            <a:off x="3581046" y="8764210"/>
            <a:ext cx="4030838" cy="15388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33"/>
              </a:lnSpc>
            </a:pPr>
            <a:r>
              <a:rPr lang="en-US" sz="2500" dirty="0">
                <a:solidFill>
                  <a:schemeClr val="bg1"/>
                </a:solidFill>
                <a:latin typeface="Lato Light" charset="0"/>
                <a:ea typeface="Lato Light" charset="0"/>
                <a:cs typeface="Lato Light" charset="0"/>
              </a:rPr>
              <a:t>Tools that allow people or companies to create, share, or exchange information</a:t>
            </a:r>
            <a:endParaRPr lang="en-US" sz="2500" b="1" dirty="0">
              <a:solidFill>
                <a:schemeClr val="bg1"/>
              </a:solidFill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100" name="Oval 99"/>
          <p:cNvSpPr/>
          <p:nvPr/>
        </p:nvSpPr>
        <p:spPr>
          <a:xfrm>
            <a:off x="3995166" y="4360204"/>
            <a:ext cx="3202600" cy="3203436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Lato Bold" charset="0"/>
            </a:endParaRPr>
          </a:p>
        </p:txBody>
      </p:sp>
      <p:sp>
        <p:nvSpPr>
          <p:cNvPr id="104" name="Oval 103"/>
          <p:cNvSpPr/>
          <p:nvPr/>
        </p:nvSpPr>
        <p:spPr>
          <a:xfrm>
            <a:off x="10599397" y="4360204"/>
            <a:ext cx="3202600" cy="320343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Lato Bold" charset="0"/>
            </a:endParaRPr>
          </a:p>
        </p:txBody>
      </p:sp>
      <p:sp>
        <p:nvSpPr>
          <p:cNvPr id="40" name="Shape 2547"/>
          <p:cNvSpPr/>
          <p:nvPr/>
        </p:nvSpPr>
        <p:spPr>
          <a:xfrm>
            <a:off x="4924569" y="5340372"/>
            <a:ext cx="1273368" cy="1273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073" y="17379"/>
                </a:moveTo>
                <a:lnTo>
                  <a:pt x="15643" y="14949"/>
                </a:lnTo>
                <a:cubicBezTo>
                  <a:pt x="16600" y="13832"/>
                  <a:pt x="17182" y="12386"/>
                  <a:pt x="17182" y="10800"/>
                </a:cubicBezTo>
                <a:cubicBezTo>
                  <a:pt x="17182" y="9214"/>
                  <a:pt x="16600" y="7767"/>
                  <a:pt x="15643" y="6651"/>
                </a:cubicBezTo>
                <a:lnTo>
                  <a:pt x="18073" y="4221"/>
                </a:lnTo>
                <a:cubicBezTo>
                  <a:pt x="19649" y="5963"/>
                  <a:pt x="20618" y="8266"/>
                  <a:pt x="20618" y="10800"/>
                </a:cubicBezTo>
                <a:cubicBezTo>
                  <a:pt x="20618" y="13335"/>
                  <a:pt x="19649" y="15637"/>
                  <a:pt x="18073" y="17379"/>
                </a:cubicBezTo>
                <a:moveTo>
                  <a:pt x="10800" y="20619"/>
                </a:moveTo>
                <a:cubicBezTo>
                  <a:pt x="8265" y="20619"/>
                  <a:pt x="5963" y="19650"/>
                  <a:pt x="4221" y="18073"/>
                </a:cubicBezTo>
                <a:lnTo>
                  <a:pt x="6651" y="15643"/>
                </a:lnTo>
                <a:cubicBezTo>
                  <a:pt x="7767" y="16600"/>
                  <a:pt x="9214" y="17182"/>
                  <a:pt x="10800" y="17182"/>
                </a:cubicBezTo>
                <a:cubicBezTo>
                  <a:pt x="12386" y="17182"/>
                  <a:pt x="13833" y="16600"/>
                  <a:pt x="14949" y="15643"/>
                </a:cubicBezTo>
                <a:lnTo>
                  <a:pt x="17379" y="18073"/>
                </a:lnTo>
                <a:cubicBezTo>
                  <a:pt x="15637" y="19650"/>
                  <a:pt x="13334" y="20619"/>
                  <a:pt x="10800" y="20619"/>
                </a:cubicBezTo>
                <a:moveTo>
                  <a:pt x="982" y="10800"/>
                </a:moveTo>
                <a:cubicBezTo>
                  <a:pt x="982" y="8266"/>
                  <a:pt x="1950" y="5963"/>
                  <a:pt x="3527" y="4221"/>
                </a:cubicBezTo>
                <a:lnTo>
                  <a:pt x="5957" y="6651"/>
                </a:lnTo>
                <a:cubicBezTo>
                  <a:pt x="4999" y="7767"/>
                  <a:pt x="4418" y="9214"/>
                  <a:pt x="4418" y="10800"/>
                </a:cubicBezTo>
                <a:cubicBezTo>
                  <a:pt x="4418" y="12386"/>
                  <a:pt x="4999" y="13832"/>
                  <a:pt x="5957" y="14949"/>
                </a:cubicBezTo>
                <a:lnTo>
                  <a:pt x="3527" y="17379"/>
                </a:lnTo>
                <a:cubicBezTo>
                  <a:pt x="1950" y="15637"/>
                  <a:pt x="982" y="13335"/>
                  <a:pt x="982" y="10800"/>
                </a:cubicBezTo>
                <a:moveTo>
                  <a:pt x="16200" y="10800"/>
                </a:moveTo>
                <a:cubicBezTo>
                  <a:pt x="16200" y="13782"/>
                  <a:pt x="13782" y="16200"/>
                  <a:pt x="10800" y="16200"/>
                </a:cubicBezTo>
                <a:cubicBezTo>
                  <a:pt x="7817" y="16200"/>
                  <a:pt x="5400" y="13782"/>
                  <a:pt x="5400" y="10800"/>
                </a:cubicBezTo>
                <a:cubicBezTo>
                  <a:pt x="5400" y="7817"/>
                  <a:pt x="7817" y="5400"/>
                  <a:pt x="10800" y="5400"/>
                </a:cubicBezTo>
                <a:cubicBezTo>
                  <a:pt x="13782" y="5400"/>
                  <a:pt x="16200" y="7817"/>
                  <a:pt x="16200" y="10800"/>
                </a:cubicBezTo>
                <a:moveTo>
                  <a:pt x="10800" y="982"/>
                </a:moveTo>
                <a:cubicBezTo>
                  <a:pt x="13334" y="982"/>
                  <a:pt x="15637" y="1950"/>
                  <a:pt x="17379" y="3527"/>
                </a:cubicBezTo>
                <a:lnTo>
                  <a:pt x="14949" y="5957"/>
                </a:lnTo>
                <a:cubicBezTo>
                  <a:pt x="13832" y="4999"/>
                  <a:pt x="12386" y="4418"/>
                  <a:pt x="10800" y="4418"/>
                </a:cubicBezTo>
                <a:cubicBezTo>
                  <a:pt x="9214" y="4418"/>
                  <a:pt x="7767" y="4999"/>
                  <a:pt x="6651" y="5957"/>
                </a:cubicBezTo>
                <a:lnTo>
                  <a:pt x="4221" y="3527"/>
                </a:lnTo>
                <a:cubicBezTo>
                  <a:pt x="5963" y="1950"/>
                  <a:pt x="8265" y="982"/>
                  <a:pt x="10800" y="982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43" name="Shape 2934"/>
          <p:cNvSpPr/>
          <p:nvPr/>
        </p:nvSpPr>
        <p:spPr>
          <a:xfrm>
            <a:off x="11715351" y="5347540"/>
            <a:ext cx="926088" cy="1273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9445" y="488101"/>
            <a:ext cx="14236297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GB" altLang="en-US" sz="5400" dirty="0">
                <a:solidFill>
                  <a:schemeClr val="bg1"/>
                </a:solidFill>
              </a:rPr>
              <a:t>How can I reduce my risk of </a:t>
            </a:r>
            <a:r>
              <a:rPr lang="en-US" altLang="en-US" sz="5400" dirty="0">
                <a:solidFill>
                  <a:schemeClr val="bg1"/>
                </a:solidFill>
              </a:rPr>
              <a:t>chest problems</a:t>
            </a:r>
            <a:r>
              <a:rPr lang="en-GB" altLang="en-US" sz="8800" dirty="0"/>
              <a:t>’ </a:t>
            </a:r>
            <a:endParaRPr lang="en-GB" altLang="en-US" sz="8800" i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11432898" y="2470667"/>
            <a:ext cx="1553038" cy="9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1" name="Rounded Rectangle 4"/>
          <p:cNvSpPr>
            <a:spLocks noChangeArrowheads="1"/>
          </p:cNvSpPr>
          <p:nvPr/>
        </p:nvSpPr>
        <p:spPr bwMode="auto">
          <a:xfrm>
            <a:off x="246040" y="193154"/>
            <a:ext cx="3024673" cy="32261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190450" tIns="190450" rIns="190450" bIns="190450" anchor="ctr"/>
          <a:lstStyle>
            <a:lvl1pPr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GB" altLang="en-US" sz="4999" b="1" dirty="0">
                <a:solidFill>
                  <a:srgbClr val="FFFFFF"/>
                </a:solidFill>
              </a:rPr>
              <a:t>After my Surgery</a:t>
            </a:r>
          </a:p>
        </p:txBody>
      </p:sp>
      <p:pic>
        <p:nvPicPr>
          <p:cNvPr id="22" name="Picture 12" descr="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2560721" y="4042507"/>
            <a:ext cx="5713512" cy="8551225"/>
          </a:xfrm>
          <a:prstGeom prst="rect">
            <a:avLst/>
          </a:prstGeom>
          <a:noFill/>
          <a:effectLst>
            <a:reflection blurRad="114300" stA="45000" endPos="65000" dist="50800" dir="5400000" sy="-100000" algn="bl" rotWithShape="0"/>
          </a:effectLst>
          <a:extLst/>
        </p:spPr>
      </p:pic>
      <p:sp>
        <p:nvSpPr>
          <p:cNvPr id="3" name="Rectangle 2"/>
          <p:cNvSpPr/>
          <p:nvPr/>
        </p:nvSpPr>
        <p:spPr>
          <a:xfrm>
            <a:off x="15231190" y="5164701"/>
            <a:ext cx="12188825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altLang="en-US" sz="4400" b="1" dirty="0">
                <a:solidFill>
                  <a:schemeClr val="bg1"/>
                </a:solidFill>
              </a:rPr>
              <a:t>Mobilise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Good Pain management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Coughing and breathing exercise 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i="1" dirty="0">
                <a:solidFill>
                  <a:schemeClr val="bg1"/>
                </a:solidFill>
              </a:rPr>
              <a:t>Important message:</a:t>
            </a:r>
          </a:p>
          <a:p>
            <a:r>
              <a:rPr lang="en-GB" altLang="en-US" sz="4400" b="1" i="1" dirty="0">
                <a:solidFill>
                  <a:schemeClr val="bg1"/>
                </a:solidFill>
              </a:rPr>
              <a:t>You need to get out of bed</a:t>
            </a:r>
          </a:p>
        </p:txBody>
      </p:sp>
    </p:spTree>
    <p:extLst>
      <p:ext uri="{BB962C8B-B14F-4D97-AF65-F5344CB8AC3E}">
        <p14:creationId xmlns:p14="http://schemas.microsoft.com/office/powerpoint/2010/main" xmlns="" val="64546448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5702001" y="0"/>
            <a:ext cx="8675649" cy="13716000"/>
          </a:xfrm>
          <a:prstGeom prst="rect">
            <a:avLst/>
          </a:prstGeom>
          <a:solidFill>
            <a:srgbClr val="1923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7073518" y="3308647"/>
            <a:ext cx="5932613" cy="7841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5180"/>
              </a:lnSpc>
            </a:pPr>
            <a:r>
              <a:rPr lang="en-US" sz="66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Nursing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3624" y="679449"/>
            <a:ext cx="10582275" cy="11664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963761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5645" y="0"/>
            <a:ext cx="24388080" cy="13716000"/>
          </a:xfrm>
          <a:prstGeom prst="rect">
            <a:avLst/>
          </a:prstGeom>
          <a:solidFill>
            <a:srgbClr val="29303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4" name="Oval 103"/>
          <p:cNvSpPr/>
          <p:nvPr/>
        </p:nvSpPr>
        <p:spPr>
          <a:xfrm>
            <a:off x="10599397" y="4360204"/>
            <a:ext cx="3202600" cy="3203436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Lato Bold" charset="0"/>
            </a:endParaRPr>
          </a:p>
        </p:txBody>
      </p:sp>
      <p:sp>
        <p:nvSpPr>
          <p:cNvPr id="43" name="Shape 2934"/>
          <p:cNvSpPr/>
          <p:nvPr/>
        </p:nvSpPr>
        <p:spPr>
          <a:xfrm>
            <a:off x="11715351" y="5347540"/>
            <a:ext cx="926088" cy="1273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9445" y="488101"/>
            <a:ext cx="9471146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GB" altLang="en-US" sz="5400" dirty="0">
                <a:solidFill>
                  <a:schemeClr val="bg1"/>
                </a:solidFill>
              </a:rPr>
              <a:t>How do we manage my pain</a:t>
            </a:r>
            <a:r>
              <a:rPr lang="en-GB" altLang="en-US" sz="8800" dirty="0"/>
              <a:t>’ </a:t>
            </a:r>
            <a:endParaRPr lang="en-GB" altLang="en-US" sz="8800" i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11432898" y="2470667"/>
            <a:ext cx="1553038" cy="9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1" name="Rounded Rectangle 4"/>
          <p:cNvSpPr>
            <a:spLocks noChangeArrowheads="1"/>
          </p:cNvSpPr>
          <p:nvPr/>
        </p:nvSpPr>
        <p:spPr bwMode="auto">
          <a:xfrm>
            <a:off x="246040" y="193154"/>
            <a:ext cx="3024673" cy="32261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190450" tIns="190450" rIns="190450" bIns="190450" anchor="ctr"/>
          <a:lstStyle>
            <a:lvl1pPr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GB" altLang="en-US" sz="4999" b="1" dirty="0">
                <a:solidFill>
                  <a:srgbClr val="FFFFFF"/>
                </a:solidFill>
              </a:rPr>
              <a:t>After my Surgery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4681200" y="3182031"/>
            <a:ext cx="12738815" cy="84884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Good Pain management is </a:t>
            </a:r>
          </a:p>
          <a:p>
            <a:r>
              <a:rPr lang="en-GB" altLang="en-US" sz="4400" b="1" dirty="0">
                <a:solidFill>
                  <a:schemeClr val="bg1"/>
                </a:solidFill>
              </a:rPr>
              <a:t>very important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Allows to mobilise and </a:t>
            </a:r>
          </a:p>
          <a:p>
            <a:r>
              <a:rPr lang="en-GB" altLang="en-US" sz="4400" b="1" dirty="0">
                <a:solidFill>
                  <a:schemeClr val="bg1"/>
                </a:solidFill>
              </a:rPr>
              <a:t>keep lungs big!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Score 0 to 10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GB" altLang="en-US" sz="4400" dirty="0">
                <a:solidFill>
                  <a:schemeClr val="bg1"/>
                </a:solidFill>
                <a:latin typeface="Corbel" pitchFamily="34" charset="0"/>
              </a:rPr>
              <a:t>Important message: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4400" b="1" i="1" dirty="0">
                <a:solidFill>
                  <a:schemeClr val="bg1"/>
                </a:solidFill>
                <a:latin typeface="Corbel" pitchFamily="34" charset="0"/>
              </a:rPr>
              <a:t>Remember to tell us if you’re in pain </a:t>
            </a:r>
          </a:p>
          <a:p>
            <a:pPr>
              <a:lnSpc>
                <a:spcPct val="80000"/>
              </a:lnSpc>
              <a:defRPr/>
            </a:pPr>
            <a:r>
              <a:rPr lang="en-GB" altLang="en-US" sz="4400" b="1" i="1" dirty="0">
                <a:solidFill>
                  <a:schemeClr val="bg1"/>
                </a:solidFill>
                <a:latin typeface="Corbel" pitchFamily="34" charset="0"/>
              </a:rPr>
              <a:t>and not ‘To grin and bear it’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588" y="5213350"/>
            <a:ext cx="9243832" cy="578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8324469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5645" y="0"/>
            <a:ext cx="24388080" cy="13716000"/>
          </a:xfrm>
          <a:prstGeom prst="rect">
            <a:avLst/>
          </a:prstGeom>
          <a:solidFill>
            <a:srgbClr val="29303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Shape 2934"/>
          <p:cNvSpPr/>
          <p:nvPr/>
        </p:nvSpPr>
        <p:spPr>
          <a:xfrm>
            <a:off x="11715351" y="5347540"/>
            <a:ext cx="926088" cy="127336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10800"/>
                </a:moveTo>
                <a:cubicBezTo>
                  <a:pt x="8563" y="10800"/>
                  <a:pt x="6750" y="9481"/>
                  <a:pt x="6750" y="7855"/>
                </a:cubicBezTo>
                <a:cubicBezTo>
                  <a:pt x="6750" y="6228"/>
                  <a:pt x="8563" y="4909"/>
                  <a:pt x="10800" y="4909"/>
                </a:cubicBezTo>
                <a:cubicBezTo>
                  <a:pt x="13037" y="4909"/>
                  <a:pt x="14850" y="6228"/>
                  <a:pt x="14850" y="7855"/>
                </a:cubicBezTo>
                <a:cubicBezTo>
                  <a:pt x="14850" y="9481"/>
                  <a:pt x="13037" y="10800"/>
                  <a:pt x="10800" y="10800"/>
                </a:cubicBezTo>
                <a:moveTo>
                  <a:pt x="10800" y="3927"/>
                </a:moveTo>
                <a:cubicBezTo>
                  <a:pt x="7817" y="3927"/>
                  <a:pt x="5400" y="5686"/>
                  <a:pt x="5400" y="7855"/>
                </a:cubicBezTo>
                <a:cubicBezTo>
                  <a:pt x="5400" y="10023"/>
                  <a:pt x="7817" y="11782"/>
                  <a:pt x="10800" y="11782"/>
                </a:cubicBezTo>
                <a:cubicBezTo>
                  <a:pt x="13783" y="11782"/>
                  <a:pt x="16200" y="10023"/>
                  <a:pt x="16200" y="7855"/>
                </a:cubicBezTo>
                <a:cubicBezTo>
                  <a:pt x="16200" y="5686"/>
                  <a:pt x="13783" y="3927"/>
                  <a:pt x="10800" y="3927"/>
                </a:cubicBezTo>
                <a:moveTo>
                  <a:pt x="10800" y="20127"/>
                </a:moveTo>
                <a:cubicBezTo>
                  <a:pt x="10800" y="20127"/>
                  <a:pt x="1350" y="13745"/>
                  <a:pt x="1350" y="7855"/>
                </a:cubicBezTo>
                <a:cubicBezTo>
                  <a:pt x="1350" y="4059"/>
                  <a:pt x="5581" y="982"/>
                  <a:pt x="10800" y="982"/>
                </a:cubicBezTo>
                <a:cubicBezTo>
                  <a:pt x="16019" y="982"/>
                  <a:pt x="20250" y="4059"/>
                  <a:pt x="20250" y="7855"/>
                </a:cubicBezTo>
                <a:cubicBezTo>
                  <a:pt x="20250" y="13745"/>
                  <a:pt x="10800" y="20127"/>
                  <a:pt x="10800" y="20127"/>
                </a:cubicBezTo>
                <a:moveTo>
                  <a:pt x="10800" y="0"/>
                </a:moveTo>
                <a:cubicBezTo>
                  <a:pt x="4836" y="0"/>
                  <a:pt x="0" y="3517"/>
                  <a:pt x="0" y="7855"/>
                </a:cubicBezTo>
                <a:cubicBezTo>
                  <a:pt x="0" y="14236"/>
                  <a:pt x="10800" y="21600"/>
                  <a:pt x="10800" y="21600"/>
                </a:cubicBezTo>
                <a:cubicBezTo>
                  <a:pt x="10800" y="21600"/>
                  <a:pt x="21600" y="14236"/>
                  <a:pt x="21600" y="7855"/>
                </a:cubicBezTo>
                <a:cubicBezTo>
                  <a:pt x="21600" y="3517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b="1" dirty="0">
              <a:latin typeface="Lato Bold" charset="0"/>
              <a:ea typeface="Lato Bold" charset="0"/>
              <a:cs typeface="Lato Bold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79445" y="488101"/>
            <a:ext cx="9471146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GB" altLang="en-US" sz="5400" dirty="0">
                <a:solidFill>
                  <a:schemeClr val="bg1"/>
                </a:solidFill>
              </a:rPr>
              <a:t>How do we manage my pain</a:t>
            </a:r>
            <a:r>
              <a:rPr lang="en-GB" altLang="en-US" sz="8800" dirty="0"/>
              <a:t>’ </a:t>
            </a:r>
            <a:endParaRPr lang="en-GB" altLang="en-US" sz="8800" i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11432898" y="2470667"/>
            <a:ext cx="1553038" cy="9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1" name="Rounded Rectangle 4"/>
          <p:cNvSpPr>
            <a:spLocks noChangeArrowheads="1"/>
          </p:cNvSpPr>
          <p:nvPr/>
        </p:nvSpPr>
        <p:spPr bwMode="auto">
          <a:xfrm>
            <a:off x="246040" y="193154"/>
            <a:ext cx="3024673" cy="32261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190450" tIns="190450" rIns="190450" bIns="190450" anchor="ctr"/>
          <a:lstStyle>
            <a:lvl1pPr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GB" altLang="en-US" sz="4999" b="1" dirty="0">
                <a:solidFill>
                  <a:srgbClr val="FFFFFF"/>
                </a:solidFill>
              </a:rPr>
              <a:t>After my Surgery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5129590" y="3716499"/>
            <a:ext cx="12188825" cy="821763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Epidural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Infusion catheters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  <a:p>
            <a:r>
              <a:rPr lang="en-GB" altLang="en-US" sz="4400" b="1" dirty="0">
                <a:solidFill>
                  <a:schemeClr val="bg1"/>
                </a:solidFill>
              </a:rPr>
              <a:t>Patient controlled analgesia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467954" y="4409193"/>
            <a:ext cx="8683117" cy="7938424"/>
          </a:xfrm>
          <a:prstGeom prst="rect">
            <a:avLst/>
          </a:prstGeom>
        </p:spPr>
      </p:pic>
      <p:cxnSp>
        <p:nvCxnSpPr>
          <p:cNvPr id="6" name="Straight Connector 5"/>
          <p:cNvCxnSpPr>
            <a:cxnSpLocks/>
          </p:cNvCxnSpPr>
          <p:nvPr/>
        </p:nvCxnSpPr>
        <p:spPr>
          <a:xfrm>
            <a:off x="4948712" y="8978900"/>
            <a:ext cx="7721600" cy="0"/>
          </a:xfrm>
          <a:prstGeom prst="line">
            <a:avLst/>
          </a:prstGeom>
          <a:ln w="44450">
            <a:solidFill>
              <a:schemeClr val="accent1">
                <a:lumMod val="7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6075649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-15645" y="0"/>
            <a:ext cx="24388080" cy="13716000"/>
          </a:xfrm>
          <a:prstGeom prst="rect">
            <a:avLst/>
          </a:prstGeom>
          <a:solidFill>
            <a:srgbClr val="293039">
              <a:alpha val="8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0478445" y="568369"/>
            <a:ext cx="5077059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GB" altLang="en-US" sz="6600" dirty="0">
                <a:solidFill>
                  <a:schemeClr val="bg1"/>
                </a:solidFill>
              </a:rPr>
              <a:t>Critical care</a:t>
            </a:r>
            <a:r>
              <a:rPr lang="en-GB" altLang="en-US" sz="8800" dirty="0"/>
              <a:t>’ </a:t>
            </a:r>
            <a:endParaRPr lang="en-GB" altLang="en-US" sz="8800" i="1" baseline="-25000" dirty="0"/>
          </a:p>
        </p:txBody>
      </p:sp>
      <p:sp>
        <p:nvSpPr>
          <p:cNvPr id="20" name="Rectangle 19"/>
          <p:cNvSpPr/>
          <p:nvPr/>
        </p:nvSpPr>
        <p:spPr>
          <a:xfrm>
            <a:off x="11432898" y="2470667"/>
            <a:ext cx="1553038" cy="9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bg1"/>
              </a:solidFill>
              <a:latin typeface="Lato Light" charset="0"/>
            </a:endParaRPr>
          </a:p>
        </p:txBody>
      </p:sp>
      <p:sp>
        <p:nvSpPr>
          <p:cNvPr id="21" name="Rounded Rectangle 4"/>
          <p:cNvSpPr>
            <a:spLocks noChangeArrowheads="1"/>
          </p:cNvSpPr>
          <p:nvPr/>
        </p:nvSpPr>
        <p:spPr bwMode="auto">
          <a:xfrm>
            <a:off x="246040" y="193154"/>
            <a:ext cx="3024673" cy="322615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txBody>
          <a:bodyPr lIns="190450" tIns="190450" rIns="190450" bIns="190450" anchor="ctr"/>
          <a:lstStyle>
            <a:lvl1pPr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11112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11112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GB" altLang="en-US" sz="4999" b="1" dirty="0">
                <a:solidFill>
                  <a:srgbClr val="FFFFFF"/>
                </a:solidFill>
                <a:latin typeface="+mn-lt"/>
              </a:rPr>
              <a:t>After my Surgery</a:t>
            </a:r>
          </a:p>
        </p:txBody>
      </p:sp>
      <p:sp>
        <p:nvSpPr>
          <p:cNvPr id="3" name="Rectangle 2"/>
          <p:cNvSpPr/>
          <p:nvPr/>
        </p:nvSpPr>
        <p:spPr>
          <a:xfrm>
            <a:off x="12985936" y="3868899"/>
            <a:ext cx="12188825" cy="815607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altLang="en-US" sz="4800" b="1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4800" dirty="0">
                <a:solidFill>
                  <a:schemeClr val="bg1"/>
                </a:solidFill>
              </a:rPr>
              <a:t>Visiting 3-8pm every day </a:t>
            </a:r>
          </a:p>
          <a:p>
            <a:pPr>
              <a:defRPr/>
            </a:pPr>
            <a:endParaRPr lang="en-GB" sz="4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4800" dirty="0">
                <a:solidFill>
                  <a:schemeClr val="bg1"/>
                </a:solidFill>
              </a:rPr>
              <a:t>Parking</a:t>
            </a:r>
          </a:p>
          <a:p>
            <a:pPr>
              <a:defRPr/>
            </a:pPr>
            <a:endParaRPr lang="en-GB" sz="4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4800" dirty="0">
                <a:solidFill>
                  <a:schemeClr val="bg1"/>
                </a:solidFill>
              </a:rPr>
              <a:t>Property – what to bring in</a:t>
            </a:r>
          </a:p>
          <a:p>
            <a:pPr>
              <a:defRPr/>
            </a:pPr>
            <a:endParaRPr lang="en-GB" sz="4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4800" dirty="0">
                <a:solidFill>
                  <a:schemeClr val="bg1"/>
                </a:solidFill>
              </a:rPr>
              <a:t>Staff </a:t>
            </a:r>
          </a:p>
          <a:p>
            <a:pPr>
              <a:defRPr/>
            </a:pPr>
            <a:endParaRPr lang="en-GB" sz="4800" dirty="0">
              <a:solidFill>
                <a:schemeClr val="bg1"/>
              </a:solidFill>
            </a:endParaRPr>
          </a:p>
          <a:p>
            <a:pPr>
              <a:defRPr/>
            </a:pPr>
            <a:r>
              <a:rPr lang="en-GB" sz="4800" dirty="0">
                <a:solidFill>
                  <a:schemeClr val="bg1"/>
                </a:solidFill>
              </a:rPr>
              <a:t>Male/Female Bays</a:t>
            </a:r>
          </a:p>
          <a:p>
            <a:endParaRPr lang="en-GB" altLang="en-US" sz="4400" b="1" dirty="0">
              <a:solidFill>
                <a:schemeClr val="bg1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1024" y="4152899"/>
            <a:ext cx="8194675" cy="819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28574024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/>
          <p:cNvSpPr/>
          <p:nvPr/>
        </p:nvSpPr>
        <p:spPr>
          <a:xfrm>
            <a:off x="16237035" y="0"/>
            <a:ext cx="8133252" cy="6869150"/>
          </a:xfrm>
          <a:prstGeom prst="rect">
            <a:avLst/>
          </a:prstGeom>
          <a:solidFill>
            <a:schemeClr val="accent3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8133252" y="6869150"/>
            <a:ext cx="8103783" cy="6869150"/>
          </a:xfrm>
          <a:prstGeom prst="rect">
            <a:avLst/>
          </a:prstGeom>
          <a:solidFill>
            <a:schemeClr val="accent2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/>
          <p:cNvSpPr/>
          <p:nvPr/>
        </p:nvSpPr>
        <p:spPr>
          <a:xfrm>
            <a:off x="0" y="11150"/>
            <a:ext cx="8133252" cy="6869150"/>
          </a:xfrm>
          <a:prstGeom prst="rect">
            <a:avLst/>
          </a:prstGeom>
          <a:solidFill>
            <a:schemeClr val="accent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Subtitle 2"/>
          <p:cNvSpPr txBox="1">
            <a:spLocks/>
          </p:cNvSpPr>
          <p:nvPr/>
        </p:nvSpPr>
        <p:spPr>
          <a:xfrm>
            <a:off x="1707288" y="4018790"/>
            <a:ext cx="4715814" cy="668198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4040"/>
              </a:lnSpc>
            </a:pPr>
            <a:endParaRPr lang="en-US" sz="2200" dirty="0">
              <a:solidFill>
                <a:schemeClr val="bg1"/>
              </a:solidFill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20" name="Picture 7" descr="ANd9GcTanXfretScioNSpk0QkswXXWYTIIsmE6rg6aJoiO7Vvp4zxhU9zg"/>
          <p:cNvPicPr>
            <a:picLocks noGrp="1" noChangeAspect="1" noChangeArrowheads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878" r="19878"/>
          <a:stretch>
            <a:fillRect/>
          </a:stretch>
        </p:blipFill>
        <p:spPr bwMode="auto">
          <a:xfrm>
            <a:off x="13649" y="6880300"/>
            <a:ext cx="8147978" cy="686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0" descr="https://c1.staticflickr.com/9/8064/8181533693_bf673f0440_z.jpg"/>
          <p:cNvPicPr>
            <a:picLocks noGrp="1" noChangeAspect="1" noChangeArrowheads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8353" b="18353"/>
          <a:stretch>
            <a:fillRect/>
          </a:stretch>
        </p:blipFill>
        <p:spPr bwMode="auto">
          <a:xfrm>
            <a:off x="8140615" y="33450"/>
            <a:ext cx="8096420" cy="684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9" descr="nurse%20and%20patient_248x165"/>
          <p:cNvPicPr>
            <a:picLocks noGrp="1" noChangeAspect="1" noChangeArrowheads="1"/>
          </p:cNvPicPr>
          <p:nvPr>
            <p:ph type="pic" sz="quarter" idx="17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537" r="10537"/>
          <a:stretch>
            <a:fillRect/>
          </a:stretch>
        </p:blipFill>
        <p:spPr bwMode="auto">
          <a:xfrm>
            <a:off x="16254674" y="6869150"/>
            <a:ext cx="8147978" cy="6869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/>
        </p:nvSpPr>
        <p:spPr>
          <a:xfrm>
            <a:off x="9493420" y="9122764"/>
            <a:ext cx="5737945" cy="2277528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GB" altLang="en-US" sz="5400" b="1" dirty="0"/>
              <a:t>Other tests I may</a:t>
            </a:r>
          </a:p>
          <a:p>
            <a:r>
              <a:rPr lang="en-GB" altLang="en-US" sz="5400" b="1" dirty="0"/>
              <a:t>need to have</a:t>
            </a:r>
            <a:r>
              <a:rPr lang="en-GB" altLang="en-US" sz="8800" b="1" dirty="0"/>
              <a:t> </a:t>
            </a:r>
            <a:endParaRPr lang="en-GB" altLang="en-US" sz="8800" b="1" i="1" baseline="-25000" dirty="0"/>
          </a:p>
        </p:txBody>
      </p:sp>
      <p:sp>
        <p:nvSpPr>
          <p:cNvPr id="24" name="TextBox 23"/>
          <p:cNvSpPr txBox="1"/>
          <p:nvPr/>
        </p:nvSpPr>
        <p:spPr>
          <a:xfrm>
            <a:off x="2414690" y="2717227"/>
            <a:ext cx="3847492" cy="393952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GB" altLang="en-US" sz="5400" b="1" dirty="0"/>
              <a:t>  Pre-op </a:t>
            </a:r>
          </a:p>
          <a:p>
            <a:r>
              <a:rPr lang="en-GB" altLang="en-US" sz="5400" b="1" dirty="0"/>
              <a:t>assessment</a:t>
            </a:r>
          </a:p>
          <a:p>
            <a:endParaRPr lang="en-GB" altLang="en-US" sz="5400" b="1" dirty="0"/>
          </a:p>
          <a:p>
            <a:r>
              <a:rPr lang="en-GB" altLang="en-US" sz="8800" b="1" dirty="0"/>
              <a:t> </a:t>
            </a:r>
            <a:endParaRPr lang="en-GB" altLang="en-US" sz="8800" b="1" i="1" baseline="-25000" dirty="0"/>
          </a:p>
        </p:txBody>
      </p:sp>
      <p:sp>
        <p:nvSpPr>
          <p:cNvPr id="25" name="TextBox 24"/>
          <p:cNvSpPr txBox="1"/>
          <p:nvPr/>
        </p:nvSpPr>
        <p:spPr>
          <a:xfrm>
            <a:off x="17231505" y="2243208"/>
            <a:ext cx="7063949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GB" altLang="en-US" sz="5400" dirty="0"/>
              <a:t>  </a:t>
            </a:r>
            <a:r>
              <a:rPr lang="en-GB" altLang="en-US" sz="5400" b="1" dirty="0"/>
              <a:t>My specialist nurse</a:t>
            </a:r>
            <a:r>
              <a:rPr lang="en-GB" altLang="en-US" sz="8800" b="1" dirty="0"/>
              <a:t> </a:t>
            </a:r>
            <a:endParaRPr lang="en-GB" altLang="en-US" sz="8800" b="1" i="1" baseline="-25000" dirty="0"/>
          </a:p>
        </p:txBody>
      </p:sp>
    </p:spTree>
    <p:extLst>
      <p:ext uri="{BB962C8B-B14F-4D97-AF65-F5344CB8AC3E}">
        <p14:creationId xmlns:p14="http://schemas.microsoft.com/office/powerpoint/2010/main" xmlns="" val="149541847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" y="0"/>
            <a:ext cx="14964936" cy="13716000"/>
          </a:xfrm>
          <a:prstGeom prst="rect">
            <a:avLst/>
          </a:prstGeom>
          <a:gradFill>
            <a:gsLst>
              <a:gs pos="0">
                <a:srgbClr val="293039">
                  <a:alpha val="88000"/>
                </a:srgbClr>
              </a:gs>
              <a:gs pos="100000">
                <a:srgbClr val="041B31">
                  <a:alpha val="74000"/>
                </a:srgbClr>
              </a:gs>
            </a:gsLst>
            <a:lin ang="5400000" scaled="1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5" tIns="45712" rIns="91425" bIns="45712" spcCol="0" rtlCol="0" anchor="ctr"/>
          <a:lstStyle/>
          <a:p>
            <a:pPr algn="ctr"/>
            <a:endParaRPr lang="en-US" dirty="0">
              <a:latin typeface="Lato Light" charset="0"/>
              <a:cs typeface="Lato Light" charset="0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xmlns="" val="1919630807"/>
              </p:ext>
            </p:extLst>
          </p:nvPr>
        </p:nvGraphicFramePr>
        <p:xfrm>
          <a:off x="1130300" y="3492570"/>
          <a:ext cx="12482779" cy="7335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Arc 3"/>
          <p:cNvSpPr/>
          <p:nvPr/>
        </p:nvSpPr>
        <p:spPr>
          <a:xfrm rot="3615137">
            <a:off x="5934618" y="-3196476"/>
            <a:ext cx="3994101" cy="12447627"/>
          </a:xfrm>
          <a:prstGeom prst="arc">
            <a:avLst>
              <a:gd name="adj1" fmla="val 18137714"/>
              <a:gd name="adj2" fmla="val 4891433"/>
            </a:avLst>
          </a:prstGeom>
          <a:ln w="1778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555209" y="483017"/>
            <a:ext cx="7499645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r>
              <a:rPr lang="en-US" sz="8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Your recovery</a:t>
            </a:r>
            <a:endParaRPr lang="id-ID" sz="8800" b="1" dirty="0">
              <a:solidFill>
                <a:schemeClr val="bg1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711325" y="2470667"/>
            <a:ext cx="1553038" cy="91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endParaRPr lang="en-US" dirty="0">
              <a:solidFill>
                <a:schemeClr val="bg1"/>
              </a:solidFill>
              <a:latin typeface="Lato Light" charset="0"/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2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0" b="12470"/>
          <a:stretch>
            <a:fillRect/>
          </a:stretch>
        </p:blipFill>
        <p:spPr>
          <a:xfrm>
            <a:off x="14987740" y="0"/>
            <a:ext cx="9389910" cy="5283200"/>
          </a:xfrm>
        </p:spPr>
      </p:pic>
      <p:sp>
        <p:nvSpPr>
          <p:cNvPr id="6" name="Rectangle 5"/>
          <p:cNvSpPr/>
          <p:nvPr/>
        </p:nvSpPr>
        <p:spPr>
          <a:xfrm>
            <a:off x="15700137" y="6858000"/>
            <a:ext cx="818856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  <a:defRPr/>
            </a:pPr>
            <a:endParaRPr lang="en-GB" altLang="en-US" sz="4400" dirty="0"/>
          </a:p>
          <a:p>
            <a:pPr>
              <a:defRPr/>
            </a:pPr>
            <a:r>
              <a:rPr lang="en-GB" altLang="en-US" sz="4400" dirty="0"/>
              <a:t>Exercise at home</a:t>
            </a:r>
          </a:p>
          <a:p>
            <a:pPr>
              <a:buFont typeface="Arial"/>
              <a:buChar char="•"/>
              <a:defRPr/>
            </a:pPr>
            <a:endParaRPr lang="en-GB" altLang="en-US" sz="4400" dirty="0"/>
          </a:p>
          <a:p>
            <a:pPr>
              <a:defRPr/>
            </a:pPr>
            <a:r>
              <a:rPr lang="en-GB" altLang="en-US" sz="4400" dirty="0"/>
              <a:t>Continue what you were doing when you first went home</a:t>
            </a:r>
          </a:p>
          <a:p>
            <a:pPr>
              <a:defRPr/>
            </a:pPr>
            <a:endParaRPr lang="en-GB" altLang="en-US" sz="4400" dirty="0"/>
          </a:p>
          <a:p>
            <a:pPr>
              <a:defRPr/>
            </a:pPr>
            <a:r>
              <a:rPr lang="en-GB" altLang="en-US" sz="4400" dirty="0"/>
              <a:t>Use family and friends for support</a:t>
            </a:r>
          </a:p>
        </p:txBody>
      </p:sp>
    </p:spTree>
    <p:extLst>
      <p:ext uri="{BB962C8B-B14F-4D97-AF65-F5344CB8AC3E}">
        <p14:creationId xmlns:p14="http://schemas.microsoft.com/office/powerpoint/2010/main" xmlns="" val="1630901930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0234" y="1315894"/>
            <a:ext cx="21025723" cy="2650436"/>
          </a:xfrm>
        </p:spPr>
        <p:txBody>
          <a:bodyPr>
            <a:normAutofit fontScale="90000"/>
          </a:bodyPr>
          <a:lstStyle/>
          <a:p>
            <a:pPr algn="r">
              <a:defRPr/>
            </a:pPr>
            <a:r>
              <a:rPr lang="en-GB" dirty="0"/>
              <a:t>Getting out of </a:t>
            </a:r>
            <a:br>
              <a:rPr lang="en-GB" dirty="0"/>
            </a:br>
            <a:r>
              <a:rPr lang="en-GB" dirty="0"/>
              <a:t>Bed</a:t>
            </a:r>
            <a:br>
              <a:rPr lang="en-GB" dirty="0"/>
            </a:br>
            <a:endParaRPr lang="en-GB" dirty="0"/>
          </a:p>
        </p:txBody>
      </p:sp>
      <p:pic>
        <p:nvPicPr>
          <p:cNvPr id="33795" name="Out of bed.wmv">
            <a:hlinkClick r:id="" action="ppaction://media"/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86"/>
            <a:ext cx="11871408" cy="9497126"/>
          </a:xfrm>
        </p:spPr>
      </p:pic>
      <p:pic>
        <p:nvPicPr>
          <p:cNvPr id="5" name="Out of bed.wmv">
            <a:hlinkClick r:id="" action="ppaction://media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5222" y="3534642"/>
            <a:ext cx="12150735" cy="972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7" name="Picture 1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5864" y="12828621"/>
            <a:ext cx="9071787" cy="88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3365951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2845" y="6846848"/>
            <a:ext cx="12245124" cy="6874594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222279" y="6852559"/>
            <a:ext cx="12155371" cy="6863441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75397" y="-30601"/>
            <a:ext cx="12155371" cy="6863441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2845" y="-30601"/>
            <a:ext cx="12245124" cy="68745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7935274" y="10343753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/>
          </p:cNvSpPr>
          <p:nvPr/>
        </p:nvSpPr>
        <p:spPr bwMode="auto">
          <a:xfrm>
            <a:off x="13055232" y="8084033"/>
            <a:ext cx="4671151" cy="17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FAMILY AND </a:t>
            </a:r>
          </a:p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FRIENDS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763500" y="10801031"/>
            <a:ext cx="6007099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 will benefit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from good support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to help with your prep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and recovery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963521" y="345541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 bwMode="auto">
          <a:xfrm>
            <a:off x="12407172" y="2103692"/>
            <a:ext cx="6070573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CHEST TRAINING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48200" y="4559786"/>
            <a:ext cx="6743700" cy="182357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Lets get your lungs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fit and ready for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68209" y="1035695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/>
          </p:cNvSpPr>
          <p:nvPr/>
        </p:nvSpPr>
        <p:spPr bwMode="auto">
          <a:xfrm>
            <a:off x="6123781" y="8558522"/>
            <a:ext cx="4039567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NUTRITION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234" y="10836846"/>
            <a:ext cx="5258973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Your body is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getting ready for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 -  need to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eat well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68209" y="345541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 bwMode="auto">
          <a:xfrm>
            <a:off x="6723857" y="2103691"/>
            <a:ext cx="2543453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ACTIVE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4839" y="4145086"/>
            <a:ext cx="7289205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 is a big thing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for your body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and we need to get you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as fit as possible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5" b="7755"/>
          <a:stretch>
            <a:fillRect/>
          </a:stretch>
        </p:blipFill>
        <p:spPr>
          <a:xfrm>
            <a:off x="18662638" y="1"/>
            <a:ext cx="5715012" cy="3213099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44" b="19344"/>
          <a:stretch>
            <a:fillRect/>
          </a:stretch>
        </p:blipFill>
        <p:spPr>
          <a:xfrm>
            <a:off x="-22845" y="6832840"/>
            <a:ext cx="5187950" cy="2926276"/>
          </a:xfrm>
        </p:spPr>
      </p:pic>
      <p:pic>
        <p:nvPicPr>
          <p:cNvPr id="31" name="Picture 30" descr="Image result for icon walki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4" y="586296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98836" y="6858046"/>
            <a:ext cx="3276553" cy="32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422365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9112" y="3452793"/>
            <a:ext cx="9297737" cy="84638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Enhancing</a:t>
            </a:r>
          </a:p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Recovery</a:t>
            </a:r>
          </a:p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After</a:t>
            </a:r>
          </a:p>
          <a:p>
            <a:r>
              <a:rPr lang="en-US" sz="13600" b="1" dirty="0" smtClean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Surgery+</a:t>
            </a:r>
            <a:endParaRPr lang="en-US" sz="13600" b="1" dirty="0">
              <a:solidFill>
                <a:schemeClr val="tx2"/>
              </a:solidFill>
              <a:latin typeface="Lato Black" charset="0"/>
              <a:ea typeface="Lato Black" charset="0"/>
              <a:cs typeface="Lato Black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89829" y="1134091"/>
            <a:ext cx="12603643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6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Lato Black" charset="0"/>
                <a:ea typeface="Lato Black" charset="0"/>
                <a:cs typeface="Lato Black" charset="0"/>
              </a:rPr>
              <a:t>Surgery School</a:t>
            </a:r>
          </a:p>
        </p:txBody>
      </p:sp>
      <p:pic>
        <p:nvPicPr>
          <p:cNvPr id="6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554651" y="3394981"/>
            <a:ext cx="12823412" cy="9662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4309622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450940" y="1707545"/>
            <a:ext cx="8010334" cy="17594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13000"/>
              </a:lnSpc>
            </a:pPr>
            <a:r>
              <a:rPr lang="en-US" sz="125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WELCOME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015810" y="6246878"/>
            <a:ext cx="10264327" cy="681753"/>
          </a:xfrm>
          <a:prstGeom prst="rect">
            <a:avLst/>
          </a:prstGeom>
          <a:noFill/>
        </p:spPr>
        <p:txBody>
          <a:bodyPr wrap="square" lIns="219419" tIns="109710" rIns="219419" bIns="109710" rtlCol="0">
            <a:spAutoFit/>
          </a:bodyPr>
          <a:lstStyle/>
          <a:p>
            <a:pPr algn="just">
              <a:lnSpc>
                <a:spcPts val="4040"/>
              </a:lnSpc>
            </a:pPr>
            <a:endParaRPr lang="en-US" sz="2600" dirty="0">
              <a:latin typeface="Lato Light" charset="0"/>
              <a:ea typeface="Lato Light" charset="0"/>
              <a:cs typeface="Lato Light" charset="0"/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2" cstate="print"/>
          <a:srcRect l="8034" t="20730" r="52185" b="8379"/>
          <a:stretch/>
        </p:blipFill>
        <p:spPr>
          <a:xfrm>
            <a:off x="266700" y="790575"/>
            <a:ext cx="11239500" cy="11763375"/>
          </a:xfrm>
          <a:prstGeom prst="rect">
            <a:avLst/>
          </a:prstGeom>
        </p:spPr>
      </p:pic>
      <p:pic>
        <p:nvPicPr>
          <p:cNvPr id="9" name="Picture 12" descr="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13922559" y="4043070"/>
            <a:ext cx="5067096" cy="7586097"/>
          </a:xfrm>
          <a:prstGeom prst="rect">
            <a:avLst/>
          </a:prstGeom>
          <a:noFill/>
          <a:effectLst>
            <a:reflection blurRad="114300" stA="45000" endPos="65000" dist="508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2126081053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8221367" y="10289414"/>
            <a:ext cx="2771913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OUR SERVICES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3309314" y="10256543"/>
            <a:ext cx="3126177" cy="523220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ctr"/>
            <a:r>
              <a:rPr lang="en-US" sz="28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OUR PORTFOLIO</a:t>
            </a:r>
          </a:p>
        </p:txBody>
      </p:sp>
      <p:sp>
        <p:nvSpPr>
          <p:cNvPr id="27" name="Oval 26"/>
          <p:cNvSpPr/>
          <p:nvPr/>
        </p:nvSpPr>
        <p:spPr>
          <a:xfrm>
            <a:off x="14017564" y="8286112"/>
            <a:ext cx="1482356" cy="1482356"/>
          </a:xfrm>
          <a:prstGeom prst="ellipse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ight Arrow 44"/>
          <p:cNvSpPr/>
          <p:nvPr/>
        </p:nvSpPr>
        <p:spPr>
          <a:xfrm>
            <a:off x="16726902" y="8818271"/>
            <a:ext cx="1549750" cy="76763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6153466" y="8818271"/>
            <a:ext cx="1549750" cy="76763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11413967" y="8818271"/>
            <a:ext cx="1549750" cy="76763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16726902" y="4423856"/>
            <a:ext cx="1549750" cy="76763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6153466" y="4423856"/>
            <a:ext cx="1549750" cy="76763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11413967" y="4423856"/>
            <a:ext cx="1549750" cy="767633"/>
          </a:xfrm>
          <a:prstGeom prst="rightArrow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Shape 2602"/>
          <p:cNvSpPr>
            <a:spLocks noChangeAspect="1"/>
          </p:cNvSpPr>
          <p:nvPr/>
        </p:nvSpPr>
        <p:spPr>
          <a:xfrm>
            <a:off x="14458712" y="8783898"/>
            <a:ext cx="670560" cy="54864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5400" y="6001"/>
                </a:moveTo>
                <a:lnTo>
                  <a:pt x="8345" y="6001"/>
                </a:lnTo>
                <a:cubicBezTo>
                  <a:pt x="8617" y="6001"/>
                  <a:pt x="8836" y="5732"/>
                  <a:pt x="8836" y="5400"/>
                </a:cubicBezTo>
                <a:cubicBezTo>
                  <a:pt x="8836" y="5069"/>
                  <a:pt x="8617" y="4800"/>
                  <a:pt x="8345" y="4800"/>
                </a:cubicBezTo>
                <a:lnTo>
                  <a:pt x="5400" y="4800"/>
                </a:lnTo>
                <a:cubicBezTo>
                  <a:pt x="5129" y="4800"/>
                  <a:pt x="4909" y="5069"/>
                  <a:pt x="4909" y="5400"/>
                </a:cubicBezTo>
                <a:cubicBezTo>
                  <a:pt x="4909" y="5732"/>
                  <a:pt x="5129" y="6001"/>
                  <a:pt x="5400" y="6001"/>
                </a:cubicBezTo>
                <a:moveTo>
                  <a:pt x="20618" y="20400"/>
                </a:moveTo>
                <a:lnTo>
                  <a:pt x="18655" y="20400"/>
                </a:lnTo>
                <a:lnTo>
                  <a:pt x="18655" y="18000"/>
                </a:lnTo>
                <a:cubicBezTo>
                  <a:pt x="18926" y="18000"/>
                  <a:pt x="19145" y="17732"/>
                  <a:pt x="19145" y="17400"/>
                </a:cubicBezTo>
                <a:cubicBezTo>
                  <a:pt x="19145" y="17069"/>
                  <a:pt x="18926" y="16801"/>
                  <a:pt x="18655" y="16801"/>
                </a:cubicBezTo>
                <a:lnTo>
                  <a:pt x="18655" y="3601"/>
                </a:lnTo>
                <a:lnTo>
                  <a:pt x="20618" y="3601"/>
                </a:lnTo>
                <a:cubicBezTo>
                  <a:pt x="20618" y="3601"/>
                  <a:pt x="20618" y="20400"/>
                  <a:pt x="20618" y="20400"/>
                </a:cubicBezTo>
                <a:close/>
                <a:moveTo>
                  <a:pt x="17673" y="16801"/>
                </a:moveTo>
                <a:cubicBezTo>
                  <a:pt x="17401" y="16801"/>
                  <a:pt x="17182" y="17069"/>
                  <a:pt x="17182" y="17400"/>
                </a:cubicBezTo>
                <a:cubicBezTo>
                  <a:pt x="17182" y="17732"/>
                  <a:pt x="17401" y="18000"/>
                  <a:pt x="17673" y="18000"/>
                </a:cubicBezTo>
                <a:lnTo>
                  <a:pt x="17673" y="20400"/>
                </a:lnTo>
                <a:lnTo>
                  <a:pt x="3927" y="20400"/>
                </a:lnTo>
                <a:lnTo>
                  <a:pt x="3927" y="18000"/>
                </a:lnTo>
                <a:cubicBezTo>
                  <a:pt x="4199" y="18000"/>
                  <a:pt x="4418" y="17732"/>
                  <a:pt x="4418" y="17400"/>
                </a:cubicBezTo>
                <a:cubicBezTo>
                  <a:pt x="4418" y="17069"/>
                  <a:pt x="4199" y="16801"/>
                  <a:pt x="3927" y="16801"/>
                </a:cubicBezTo>
                <a:lnTo>
                  <a:pt x="3927" y="3601"/>
                </a:lnTo>
                <a:lnTo>
                  <a:pt x="17673" y="3601"/>
                </a:lnTo>
                <a:cubicBezTo>
                  <a:pt x="17673" y="3601"/>
                  <a:pt x="17673" y="16801"/>
                  <a:pt x="17673" y="16801"/>
                </a:cubicBezTo>
                <a:close/>
                <a:moveTo>
                  <a:pt x="2945" y="16801"/>
                </a:moveTo>
                <a:cubicBezTo>
                  <a:pt x="2674" y="16801"/>
                  <a:pt x="2455" y="17069"/>
                  <a:pt x="2455" y="17400"/>
                </a:cubicBezTo>
                <a:cubicBezTo>
                  <a:pt x="2455" y="17732"/>
                  <a:pt x="2674" y="18000"/>
                  <a:pt x="2945" y="18000"/>
                </a:cubicBezTo>
                <a:lnTo>
                  <a:pt x="2945" y="20400"/>
                </a:lnTo>
                <a:lnTo>
                  <a:pt x="982" y="20400"/>
                </a:lnTo>
                <a:lnTo>
                  <a:pt x="982" y="3601"/>
                </a:lnTo>
                <a:lnTo>
                  <a:pt x="2945" y="3601"/>
                </a:lnTo>
                <a:cubicBezTo>
                  <a:pt x="2945" y="3601"/>
                  <a:pt x="2945" y="16801"/>
                  <a:pt x="2945" y="16801"/>
                </a:cubicBezTo>
                <a:close/>
                <a:moveTo>
                  <a:pt x="8836" y="1200"/>
                </a:moveTo>
                <a:lnTo>
                  <a:pt x="12764" y="1200"/>
                </a:lnTo>
                <a:cubicBezTo>
                  <a:pt x="13305" y="1200"/>
                  <a:pt x="13745" y="1738"/>
                  <a:pt x="13745" y="2400"/>
                </a:cubicBezTo>
                <a:lnTo>
                  <a:pt x="7855" y="2400"/>
                </a:lnTo>
                <a:cubicBezTo>
                  <a:pt x="7855" y="1738"/>
                  <a:pt x="8295" y="1200"/>
                  <a:pt x="8836" y="1200"/>
                </a:cubicBezTo>
                <a:moveTo>
                  <a:pt x="20618" y="2400"/>
                </a:moveTo>
                <a:lnTo>
                  <a:pt x="14727" y="2400"/>
                </a:lnTo>
                <a:cubicBezTo>
                  <a:pt x="14727" y="1075"/>
                  <a:pt x="13848" y="0"/>
                  <a:pt x="12764" y="0"/>
                </a:cubicBezTo>
                <a:lnTo>
                  <a:pt x="8836" y="0"/>
                </a:lnTo>
                <a:cubicBezTo>
                  <a:pt x="7752" y="0"/>
                  <a:pt x="6873" y="1075"/>
                  <a:pt x="6873" y="2400"/>
                </a:cubicBezTo>
                <a:lnTo>
                  <a:pt x="982" y="2400"/>
                </a:lnTo>
                <a:cubicBezTo>
                  <a:pt x="439" y="2400"/>
                  <a:pt x="0" y="2938"/>
                  <a:pt x="0" y="3601"/>
                </a:cubicBezTo>
                <a:lnTo>
                  <a:pt x="0" y="20400"/>
                </a:lnTo>
                <a:cubicBezTo>
                  <a:pt x="0" y="21063"/>
                  <a:pt x="439" y="21600"/>
                  <a:pt x="982" y="21600"/>
                </a:cubicBezTo>
                <a:lnTo>
                  <a:pt x="20618" y="21600"/>
                </a:lnTo>
                <a:cubicBezTo>
                  <a:pt x="21160" y="21600"/>
                  <a:pt x="21600" y="21063"/>
                  <a:pt x="21600" y="20400"/>
                </a:cubicBezTo>
                <a:lnTo>
                  <a:pt x="21600" y="3601"/>
                </a:lnTo>
                <a:cubicBezTo>
                  <a:pt x="21600" y="2938"/>
                  <a:pt x="21160" y="2400"/>
                  <a:pt x="20618" y="2400"/>
                </a:cubicBezTo>
                <a:moveTo>
                  <a:pt x="5400" y="8400"/>
                </a:moveTo>
                <a:lnTo>
                  <a:pt x="6382" y="8400"/>
                </a:lnTo>
                <a:cubicBezTo>
                  <a:pt x="6653" y="8400"/>
                  <a:pt x="6873" y="8132"/>
                  <a:pt x="6873" y="7800"/>
                </a:cubicBezTo>
                <a:cubicBezTo>
                  <a:pt x="6873" y="7469"/>
                  <a:pt x="6653" y="7200"/>
                  <a:pt x="6382" y="7200"/>
                </a:cubicBezTo>
                <a:lnTo>
                  <a:pt x="5400" y="7200"/>
                </a:lnTo>
                <a:cubicBezTo>
                  <a:pt x="5129" y="7200"/>
                  <a:pt x="4909" y="7469"/>
                  <a:pt x="4909" y="7800"/>
                </a:cubicBezTo>
                <a:cubicBezTo>
                  <a:pt x="4909" y="8132"/>
                  <a:pt x="5129" y="8400"/>
                  <a:pt x="5400" y="8400"/>
                </a:cubicBezTo>
              </a:path>
            </a:pathLst>
          </a:custGeom>
          <a:solidFill>
            <a:schemeClr val="accent4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7063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2999" dirty="0">
              <a:latin typeface="Lato Light" charset="0"/>
              <a:ea typeface="Lato Light" charset="0"/>
              <a:cs typeface="Lato Light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593989" y="483017"/>
            <a:ext cx="5189718" cy="1446532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tx2"/>
                </a:solidFill>
                <a:latin typeface="Lato" charset="0"/>
                <a:ea typeface="Lato" charset="0"/>
                <a:cs typeface="Lato" charset="0"/>
              </a:rPr>
              <a:t>Overview</a:t>
            </a:r>
            <a:endParaRPr lang="id-ID" sz="8800" b="1" dirty="0">
              <a:solidFill>
                <a:schemeClr val="tx2"/>
              </a:solidFill>
              <a:latin typeface="Lato" charset="0"/>
              <a:ea typeface="Lato" charset="0"/>
              <a:cs typeface="Lato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1432898" y="2470667"/>
            <a:ext cx="1553038" cy="914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39" tIns="45672" rIns="91339" bIns="45672"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Lato Light" charset="0"/>
            </a:endParaRPr>
          </a:p>
        </p:txBody>
      </p:sp>
      <p:pic>
        <p:nvPicPr>
          <p:cNvPr id="51" name="Picture 12" descr="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2651378" y="6956582"/>
            <a:ext cx="3174016" cy="4751911"/>
          </a:xfrm>
          <a:prstGeom prst="rect">
            <a:avLst/>
          </a:prstGeom>
          <a:noFill/>
          <a:effectLst/>
          <a:extLst/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8731" y="7242201"/>
            <a:ext cx="4024327" cy="4435906"/>
          </a:xfrm>
          <a:prstGeom prst="rect">
            <a:avLst/>
          </a:prstGeom>
        </p:spPr>
      </p:pic>
      <p:pic>
        <p:nvPicPr>
          <p:cNvPr id="55" name="Picture 54" descr="Image result for icon walkin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03216" y="3274411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58" name="Picture 10" descr="imageGe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36747" y="3618603"/>
            <a:ext cx="3590869" cy="237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" name="Picture Placeholder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5" b="7755"/>
          <a:stretch>
            <a:fillRect/>
          </a:stretch>
        </p:blipFill>
        <p:spPr>
          <a:xfrm>
            <a:off x="13276799" y="3941499"/>
            <a:ext cx="3384550" cy="1902865"/>
          </a:xfrm>
          <a:prstGeom prst="rect">
            <a:avLst/>
          </a:prstGeom>
        </p:spPr>
      </p:pic>
      <p:pic>
        <p:nvPicPr>
          <p:cNvPr id="61" name="Picture 3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3579" y="2933347"/>
            <a:ext cx="4693346" cy="3536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Picture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470" b="12470"/>
          <a:stretch>
            <a:fillRect/>
          </a:stretch>
        </p:blipFill>
        <p:spPr>
          <a:xfrm>
            <a:off x="13219792" y="7685796"/>
            <a:ext cx="6431397" cy="3618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48833137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endParaRPr lang="en-GB" altLang="en-US">
              <a:solidFill>
                <a:schemeClr val="tx1"/>
              </a:solidFill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 bwMode="auto"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buFont typeface="Arial"/>
              <a:buChar char="•"/>
              <a:defRPr/>
            </a:pPr>
            <a:endParaRPr lang="en-GB" altLang="en-US"/>
          </a:p>
        </p:txBody>
      </p:sp>
      <p:sp>
        <p:nvSpPr>
          <p:cNvPr id="9220" name="AutoShape 5" descr="Z"/>
          <p:cNvSpPr>
            <a:spLocks noChangeAspect="1" noChangeArrowheads="1"/>
          </p:cNvSpPr>
          <p:nvPr/>
        </p:nvSpPr>
        <p:spPr bwMode="auto">
          <a:xfrm>
            <a:off x="11884105" y="6553280"/>
            <a:ext cx="609441" cy="6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GB" altLang="en-US" sz="7198"/>
          </a:p>
        </p:txBody>
      </p:sp>
      <p:sp>
        <p:nvSpPr>
          <p:cNvPr id="9221" name="AutoShape 7" descr="Z"/>
          <p:cNvSpPr>
            <a:spLocks noChangeAspect="1" noChangeArrowheads="1"/>
          </p:cNvSpPr>
          <p:nvPr/>
        </p:nvSpPr>
        <p:spPr bwMode="auto">
          <a:xfrm>
            <a:off x="11884105" y="6553280"/>
            <a:ext cx="609441" cy="6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GB" altLang="en-US" sz="7198"/>
          </a:p>
        </p:txBody>
      </p:sp>
      <p:sp>
        <p:nvSpPr>
          <p:cNvPr id="9222" name="AutoShape 9" descr="Z"/>
          <p:cNvSpPr>
            <a:spLocks noChangeAspect="1" noChangeArrowheads="1"/>
          </p:cNvSpPr>
          <p:nvPr/>
        </p:nvSpPr>
        <p:spPr bwMode="auto">
          <a:xfrm>
            <a:off x="11884105" y="6553280"/>
            <a:ext cx="609441" cy="60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endParaRPr lang="en-GB" altLang="en-US" sz="7198"/>
          </a:p>
        </p:txBody>
      </p:sp>
      <p:pic>
        <p:nvPicPr>
          <p:cNvPr id="9223" name="Picture 12" descr="senior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388121" y="7654719"/>
            <a:ext cx="7351385" cy="551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4" descr="MP90042213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644357" y="1786"/>
            <a:ext cx="7618018" cy="506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10" descr="imageG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56594" y="3255315"/>
            <a:ext cx="7706892" cy="51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2" descr="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11632968" y="2505625"/>
            <a:ext cx="5869015" cy="8786673"/>
          </a:xfrm>
          <a:prstGeom prst="rect">
            <a:avLst/>
          </a:prstGeom>
          <a:noFill/>
          <a:effectLst>
            <a:reflection blurRad="114300" stA="45000" endPos="65000" dist="50800" dir="5400000" sy="-100000" algn="bl" rotWithShape="0"/>
          </a:effectLst>
          <a:extLst/>
        </p:spPr>
      </p:pic>
      <p:pic>
        <p:nvPicPr>
          <p:cNvPr id="9227" name="Picture 1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305864" y="12828621"/>
            <a:ext cx="9071787" cy="885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2" descr="Local Dashboard Choose Location - Macmillan Cancer - Macmillan Cancer Suppor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1165354"/>
            <a:ext cx="6519752" cy="2548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6"/>
          <p:cNvSpPr txBox="1">
            <a:spLocks/>
          </p:cNvSpPr>
          <p:nvPr/>
        </p:nvSpPr>
        <p:spPr>
          <a:xfrm>
            <a:off x="19265900" y="-400887"/>
            <a:ext cx="5368723" cy="2906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anchor="b">
            <a:noAutofit/>
          </a:bodyPr>
          <a:lstStyle>
            <a:lvl1pPr defTabSz="21367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 defTabSz="21367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 defTabSz="21367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 defTabSz="21367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 defTabSz="2136775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213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213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213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21367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>
              <a:lnSpc>
                <a:spcPct val="85000"/>
              </a:lnSpc>
              <a:defRPr/>
            </a:pPr>
            <a:r>
              <a:rPr lang="en-GB" altLang="en-US" sz="5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Enhanced Recovery After </a:t>
            </a:r>
          </a:p>
          <a:p>
            <a:pPr eaLnBrk="1" hangingPunct="1">
              <a:lnSpc>
                <a:spcPct val="85000"/>
              </a:lnSpc>
              <a:defRPr/>
            </a:pPr>
            <a:r>
              <a:rPr lang="en-GB" altLang="en-US" sz="5400" b="1" dirty="0">
                <a:solidFill>
                  <a:schemeClr val="accent1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Surgery +</a:t>
            </a:r>
            <a:endParaRPr lang="en-GB" altLang="en-US" sz="5400" dirty="0">
              <a:solidFill>
                <a:srgbClr val="262626"/>
              </a:solidFill>
              <a:latin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573111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24377650" cy="13716000"/>
          </a:xfrm>
          <a:prstGeom prst="rect">
            <a:avLst/>
          </a:prstGeom>
          <a:gradFill flip="none" rotWithShape="1">
            <a:gsLst>
              <a:gs pos="22000">
                <a:srgbClr val="001334">
                  <a:alpha val="86000"/>
                </a:srgbClr>
              </a:gs>
              <a:gs pos="88000">
                <a:srgbClr val="002060">
                  <a:alpha val="78000"/>
                </a:srgbClr>
              </a:gs>
            </a:gsLst>
            <a:lin ang="30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369016" y="5457625"/>
            <a:ext cx="15639630" cy="2800749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/>
            <a:r>
              <a:rPr lang="en-US" sz="8800" b="1" dirty="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rPr>
              <a:t>Surgery is a body </a:t>
            </a:r>
            <a:r>
              <a:rPr lang="en-US" sz="8800" b="1" dirty="0">
                <a:solidFill>
                  <a:schemeClr val="accent1"/>
                </a:solidFill>
                <a:latin typeface="Lato" charset="0"/>
                <a:ea typeface="Lato" charset="0"/>
                <a:cs typeface="Lato" charset="0"/>
              </a:rPr>
              <a:t>stressor</a:t>
            </a:r>
          </a:p>
          <a:p>
            <a:pPr algn="ctr"/>
            <a:r>
              <a:rPr lang="en-US" sz="8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" charset="0"/>
                <a:ea typeface="Lato" charset="0"/>
                <a:cs typeface="Lato" charset="0"/>
              </a:rPr>
              <a:t>But we can prepare you for it</a:t>
            </a:r>
            <a:endParaRPr lang="id-ID" sz="8800" b="1" dirty="0">
              <a:solidFill>
                <a:schemeClr val="accent3">
                  <a:lumMod val="60000"/>
                  <a:lumOff val="40000"/>
                </a:schemeClr>
              </a:solidFill>
              <a:latin typeface="Lato" charset="0"/>
              <a:ea typeface="Lato" charset="0"/>
              <a:cs typeface="Lato" charset="0"/>
            </a:endParaRPr>
          </a:p>
        </p:txBody>
      </p:sp>
      <p:pic>
        <p:nvPicPr>
          <p:cNvPr id="5" name="Picture 10" descr="imageGe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706892" cy="5104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27243578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-22845" y="6846848"/>
            <a:ext cx="12245124" cy="6874594"/>
          </a:xfrm>
          <a:prstGeom prst="rect">
            <a:avLst/>
          </a:prstGeom>
          <a:solidFill>
            <a:schemeClr val="accent1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12222279" y="6852559"/>
            <a:ext cx="12155371" cy="6863441"/>
          </a:xfrm>
          <a:prstGeom prst="rect">
            <a:avLst/>
          </a:prstGeom>
          <a:solidFill>
            <a:schemeClr val="accent2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12175397" y="-30601"/>
            <a:ext cx="12155371" cy="6863441"/>
          </a:xfrm>
          <a:prstGeom prst="rect">
            <a:avLst/>
          </a:prstGeom>
          <a:solidFill>
            <a:schemeClr val="accent3">
              <a:alpha val="7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-22845" y="-30601"/>
            <a:ext cx="12245124" cy="6874594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8" name="Straight Connector 47"/>
          <p:cNvCxnSpPr/>
          <p:nvPr/>
        </p:nvCxnSpPr>
        <p:spPr>
          <a:xfrm>
            <a:off x="17935274" y="10343753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>
            <a:spLocks/>
          </p:cNvSpPr>
          <p:nvPr/>
        </p:nvSpPr>
        <p:spPr bwMode="auto">
          <a:xfrm>
            <a:off x="13055232" y="8084033"/>
            <a:ext cx="4671151" cy="1788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FAMILY AND </a:t>
            </a:r>
          </a:p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FRIENDS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2763500" y="10801031"/>
            <a:ext cx="6007099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 will benefit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from good support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to help with your prep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and recovery 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7963521" y="345541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>
            <a:spLocks/>
          </p:cNvSpPr>
          <p:nvPr/>
        </p:nvSpPr>
        <p:spPr bwMode="auto">
          <a:xfrm>
            <a:off x="12407172" y="2103692"/>
            <a:ext cx="6070573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CHEST TRAINING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348200" y="4559786"/>
            <a:ext cx="6743700" cy="1823576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Lets get your lungs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fit and ready for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</a:t>
            </a:r>
          </a:p>
        </p:txBody>
      </p:sp>
      <p:cxnSp>
        <p:nvCxnSpPr>
          <p:cNvPr id="25" name="Straight Connector 24"/>
          <p:cNvCxnSpPr/>
          <p:nvPr/>
        </p:nvCxnSpPr>
        <p:spPr>
          <a:xfrm>
            <a:off x="5768209" y="1035695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>
            <a:spLocks/>
          </p:cNvSpPr>
          <p:nvPr/>
        </p:nvSpPr>
        <p:spPr bwMode="auto">
          <a:xfrm>
            <a:off x="6123781" y="8558522"/>
            <a:ext cx="4039567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NUTRITION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638234" y="10836846"/>
            <a:ext cx="5258973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Your body is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getting ready for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 -  need to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eat well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5768209" y="3455418"/>
            <a:ext cx="591015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>
            <a:spLocks/>
          </p:cNvSpPr>
          <p:nvPr/>
        </p:nvSpPr>
        <p:spPr bwMode="auto">
          <a:xfrm>
            <a:off x="6723857" y="2103691"/>
            <a:ext cx="2543453" cy="83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ACTIVE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424839" y="4145086"/>
            <a:ext cx="7289205" cy="2516073"/>
          </a:xfrm>
          <a:prstGeom prst="rect">
            <a:avLst/>
          </a:prstGeom>
          <a:noFill/>
        </p:spPr>
        <p:txBody>
          <a:bodyPr wrap="square" rtlCol="0" anchor="t" anchorCtr="1">
            <a:spAutoFit/>
          </a:bodyPr>
          <a:lstStyle/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Surgery is a big thing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for your body 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and we need to get you</a:t>
            </a:r>
          </a:p>
          <a:p>
            <a:pPr algn="ctr">
              <a:lnSpc>
                <a:spcPts val="2680"/>
              </a:lnSpc>
            </a:pPr>
            <a:endParaRPr lang="en-US" sz="4000" b="1" dirty="0">
              <a:solidFill>
                <a:schemeClr val="bg1"/>
              </a:solidFill>
              <a:latin typeface="Lato Black" charset="0"/>
              <a:ea typeface="Lato Black" charset="0"/>
              <a:cs typeface="Lato Black" charset="0"/>
            </a:endParaRPr>
          </a:p>
          <a:p>
            <a:pPr algn="ctr">
              <a:lnSpc>
                <a:spcPts val="2680"/>
              </a:lnSpc>
            </a:pPr>
            <a:r>
              <a:rPr lang="en-US" sz="4000" b="1" dirty="0">
                <a:solidFill>
                  <a:schemeClr val="bg1"/>
                </a:solidFill>
                <a:latin typeface="Lato Black" charset="0"/>
                <a:ea typeface="Lato Black" charset="0"/>
                <a:cs typeface="Lato Black" charset="0"/>
              </a:rPr>
              <a:t> as fit as possible</a:t>
            </a:r>
          </a:p>
        </p:txBody>
      </p:sp>
      <p:pic>
        <p:nvPicPr>
          <p:cNvPr id="3" name="Picture Placeholder 2"/>
          <p:cNvPicPr>
            <a:picLocks noGrp="1" noChangeAspect="1"/>
          </p:cNvPicPr>
          <p:nvPr>
            <p:ph type="pic" sz="quarter" idx="2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755" b="7755"/>
          <a:stretch>
            <a:fillRect/>
          </a:stretch>
        </p:blipFill>
        <p:spPr>
          <a:xfrm>
            <a:off x="18662638" y="1"/>
            <a:ext cx="5715012" cy="3213099"/>
          </a:xfrm>
        </p:spPr>
      </p:pic>
      <p:pic>
        <p:nvPicPr>
          <p:cNvPr id="10" name="Picture Placeholder 9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44" b="19344"/>
          <a:stretch>
            <a:fillRect/>
          </a:stretch>
        </p:blipFill>
        <p:spPr>
          <a:xfrm>
            <a:off x="-22845" y="6832840"/>
            <a:ext cx="5187950" cy="2926276"/>
          </a:xfrm>
        </p:spPr>
      </p:pic>
      <p:pic>
        <p:nvPicPr>
          <p:cNvPr id="31" name="Picture 30" descr="Image result for icon walkin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4" y="586296"/>
            <a:ext cx="3397669" cy="3169476"/>
          </a:xfrm>
          <a:prstGeom prst="rect">
            <a:avLst/>
          </a:prstGeom>
          <a:noFill/>
          <a:extLst/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098836" y="6858046"/>
            <a:ext cx="3276553" cy="327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6960659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7471315" y="0"/>
            <a:ext cx="7538224" cy="13716000"/>
          </a:xfrm>
          <a:prstGeom prst="rect">
            <a:avLst/>
          </a:prstGeom>
          <a:solidFill>
            <a:schemeClr val="accent6">
              <a:lumMod val="50000"/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18217967" y="3120906"/>
            <a:ext cx="4448358" cy="2022159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40"/>
              </a:lnSpc>
            </a:pPr>
            <a:r>
              <a:rPr lang="en-US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Delays wound healing and causes infections</a:t>
            </a:r>
          </a:p>
          <a:p>
            <a:pPr algn="l">
              <a:lnSpc>
                <a:spcPts val="3440"/>
              </a:lnSpc>
            </a:pPr>
            <a:r>
              <a:rPr lang="en-US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Increases risk of chest problems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8362389" y="2444023"/>
            <a:ext cx="1648208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SMOKING</a:t>
            </a:r>
          </a:p>
        </p:txBody>
      </p:sp>
      <p:sp>
        <p:nvSpPr>
          <p:cNvPr id="27" name="Subtitle 2"/>
          <p:cNvSpPr txBox="1">
            <a:spLocks/>
          </p:cNvSpPr>
          <p:nvPr/>
        </p:nvSpPr>
        <p:spPr>
          <a:xfrm>
            <a:off x="18217967" y="6770604"/>
            <a:ext cx="4448358" cy="2108336"/>
          </a:xfrm>
          <a:prstGeom prst="rect">
            <a:avLst/>
          </a:prstGeom>
        </p:spPr>
        <p:txBody>
          <a:bodyPr vert="horz" wrap="square" lIns="217490" tIns="108745" rIns="217490" bIns="108745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3440"/>
              </a:lnSpc>
            </a:pPr>
            <a:r>
              <a:rPr lang="en-US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Causes infection</a:t>
            </a:r>
          </a:p>
          <a:p>
            <a:pPr algn="l">
              <a:lnSpc>
                <a:spcPts val="3440"/>
              </a:lnSpc>
            </a:pPr>
            <a:endParaRPr lang="en-US" sz="2800" dirty="0">
              <a:solidFill>
                <a:schemeClr val="tx1"/>
              </a:solidFill>
              <a:latin typeface="Lato Light" charset="0"/>
              <a:ea typeface="Lato Light" charset="0"/>
              <a:cs typeface="Lato Light" charset="0"/>
            </a:endParaRPr>
          </a:p>
          <a:p>
            <a:pPr algn="l">
              <a:lnSpc>
                <a:spcPts val="3440"/>
              </a:lnSpc>
            </a:pPr>
            <a:r>
              <a:rPr lang="en-US" sz="2800" dirty="0">
                <a:solidFill>
                  <a:schemeClr val="tx1"/>
                </a:solidFill>
                <a:latin typeface="Lato Light" charset="0"/>
                <a:ea typeface="Lato Light" charset="0"/>
                <a:cs typeface="Lato Light" charset="0"/>
              </a:rPr>
              <a:t>Suppresses the immune system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8362389" y="6093721"/>
            <a:ext cx="1599862" cy="461665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r>
              <a:rPr lang="en-US" sz="2400" b="1" dirty="0">
                <a:solidFill>
                  <a:schemeClr val="tx2"/>
                </a:solidFill>
                <a:latin typeface="Lato Black" charset="0"/>
                <a:ea typeface="Lato Black" charset="0"/>
                <a:cs typeface="Lato Black" charset="0"/>
              </a:rPr>
              <a:t>ALCOHOL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6362304" y="5580312"/>
            <a:ext cx="1425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>
                <a:solidFill>
                  <a:schemeClr val="bg1">
                    <a:lumMod val="95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2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6362304" y="2125197"/>
            <a:ext cx="14254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0" b="1" dirty="0">
                <a:solidFill>
                  <a:schemeClr val="bg1">
                    <a:lumMod val="95000"/>
                  </a:schemeClr>
                </a:solidFill>
                <a:latin typeface="Lato Heavy" charset="0"/>
                <a:ea typeface="Lato Heavy" charset="0"/>
                <a:cs typeface="Lato Heavy" charset="0"/>
              </a:rPr>
              <a:t>1</a:t>
            </a:r>
          </a:p>
        </p:txBody>
      </p:sp>
      <p:pic>
        <p:nvPicPr>
          <p:cNvPr id="15" name="Picture 12" descr="smoking-ban"/>
          <p:cNvPicPr>
            <a:picLocks noGrp="1" noChangeAspect="1" noChangeArrowheads="1"/>
          </p:cNvPicPr>
          <p:nvPr>
            <p:ph type="pic" sz="quarter" idx="60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270" r="18270"/>
          <a:stretch>
            <a:fillRect/>
          </a:stretch>
        </p:blipFill>
        <p:spPr bwMode="auto">
          <a:xfrm>
            <a:off x="0" y="0"/>
            <a:ext cx="15018554" cy="137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15"/>
          <p:cNvSpPr>
            <a:spLocks/>
          </p:cNvSpPr>
          <p:nvPr/>
        </p:nvSpPr>
        <p:spPr bwMode="auto">
          <a:xfrm>
            <a:off x="17944474" y="683508"/>
            <a:ext cx="4571764" cy="9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0" tIns="0" rIns="0" bIns="0" anchor="ctr" anchorCtr="0">
            <a:spAutoFit/>
          </a:bodyPr>
          <a:lstStyle/>
          <a:p>
            <a:pPr algn="ctr" defTabSz="4572000">
              <a:lnSpc>
                <a:spcPts val="7400"/>
              </a:lnSpc>
            </a:pPr>
            <a:r>
              <a:rPr lang="en-US" sz="4400" b="1" spc="800" dirty="0">
                <a:solidFill>
                  <a:schemeClr val="accent3">
                    <a:lumMod val="60000"/>
                    <a:lumOff val="40000"/>
                  </a:schemeClr>
                </a:solidFill>
                <a:latin typeface="Lato Black" charset="0"/>
                <a:ea typeface="Lato Black" charset="0"/>
                <a:cs typeface="Lato Black" charset="0"/>
                <a:sym typeface="Bebas Neue" charset="0"/>
              </a:rPr>
              <a:t>WELL BEING </a:t>
            </a:r>
          </a:p>
        </p:txBody>
      </p:sp>
    </p:spTree>
    <p:extLst>
      <p:ext uri="{BB962C8B-B14F-4D97-AF65-F5344CB8AC3E}">
        <p14:creationId xmlns:p14="http://schemas.microsoft.com/office/powerpoint/2010/main" xmlns="" val="849897915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motagua light prueba">
      <a:dk1>
        <a:srgbClr val="445469"/>
      </a:dk1>
      <a:lt1>
        <a:sysClr val="window" lastClr="FFFFFF"/>
      </a:lt1>
      <a:dk2>
        <a:srgbClr val="445469"/>
      </a:dk2>
      <a:lt2>
        <a:srgbClr val="FFFFFF"/>
      </a:lt2>
      <a:accent1>
        <a:srgbClr val="1EA185"/>
      </a:accent1>
      <a:accent2>
        <a:srgbClr val="9BBB5C"/>
      </a:accent2>
      <a:accent3>
        <a:srgbClr val="F29B26"/>
      </a:accent3>
      <a:accent4>
        <a:srgbClr val="BD392F"/>
      </a:accent4>
      <a:accent5>
        <a:srgbClr val="445469"/>
      </a:accent5>
      <a:accent6>
        <a:srgbClr val="445469"/>
      </a:accent6>
      <a:hlink>
        <a:srgbClr val="F33B48"/>
      </a:hlink>
      <a:folHlink>
        <a:srgbClr val="FFC000"/>
      </a:folHlink>
    </a:clrScheme>
    <a:fontScheme name="Custom 1">
      <a:majorFont>
        <a:latin typeface="Lato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Foundry.thmx</Template>
  <TotalTime>21297</TotalTime>
  <Words>642</Words>
  <Application>Microsoft Office PowerPoint</Application>
  <PresentationFormat>Custom</PresentationFormat>
  <Paragraphs>269</Paragraphs>
  <Slides>29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Default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Getting out of  Bed </vt:lpstr>
      <vt:lpstr>Slide 29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Jetfabrik</dc:creator>
  <cp:lastModifiedBy>MNQJ3TQ1</cp:lastModifiedBy>
  <cp:revision>3105</cp:revision>
  <dcterms:created xsi:type="dcterms:W3CDTF">2014-11-12T21:47:38Z</dcterms:created>
  <dcterms:modified xsi:type="dcterms:W3CDTF">2017-08-30T14:34:24Z</dcterms:modified>
</cp:coreProperties>
</file>